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68" r:id="rId3"/>
    <p:sldId id="295" r:id="rId4"/>
    <p:sldId id="296" r:id="rId5"/>
    <p:sldId id="297" r:id="rId6"/>
    <p:sldId id="298" r:id="rId7"/>
    <p:sldId id="299" r:id="rId8"/>
    <p:sldId id="300" r:id="rId9"/>
    <p:sldId id="301" r:id="rId10"/>
    <p:sldId id="302" r:id="rId11"/>
    <p:sldId id="303" r:id="rId12"/>
    <p:sldId id="304" r:id="rId13"/>
    <p:sldId id="305" r:id="rId14"/>
    <p:sldId id="306" r:id="rId15"/>
    <p:sldId id="307" r:id="rId16"/>
    <p:sldId id="281" r:id="rId17"/>
    <p:sldId id="258" r:id="rId18"/>
    <p:sldId id="259" r:id="rId19"/>
    <p:sldId id="260" r:id="rId20"/>
    <p:sldId id="261" r:id="rId21"/>
    <p:sldId id="262" r:id="rId22"/>
    <p:sldId id="275" r:id="rId23"/>
    <p:sldId id="263" r:id="rId24"/>
    <p:sldId id="264" r:id="rId25"/>
    <p:sldId id="265" r:id="rId26"/>
    <p:sldId id="289" r:id="rId27"/>
    <p:sldId id="290" r:id="rId28"/>
    <p:sldId id="293" r:id="rId29"/>
    <p:sldId id="294" r:id="rId30"/>
    <p:sldId id="291" r:id="rId31"/>
    <p:sldId id="266" r:id="rId32"/>
    <p:sldId id="267" r:id="rId3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1" autoAdjust="0"/>
    <p:restoredTop sz="85122" autoAdjust="0"/>
  </p:normalViewPr>
  <p:slideViewPr>
    <p:cSldViewPr>
      <p:cViewPr varScale="1">
        <p:scale>
          <a:sx n="63" d="100"/>
          <a:sy n="63" d="100"/>
        </p:scale>
        <p:origin x="-710"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EBF572-E304-44A4-9E6D-E1E9F1DFDBBE}" type="datetimeFigureOut">
              <a:rPr lang="zh-CN" altLang="en-US" smtClean="0"/>
              <a:pPr/>
              <a:t>2018-8-30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789086-A9C8-4E65-8E87-4B8A75E5DCFE}" type="slidenum">
              <a:rPr lang="zh-CN" altLang="en-US" smtClean="0"/>
              <a:pPr/>
              <a:t>‹#›</a:t>
            </a:fld>
            <a:endParaRPr lang="zh-CN" altLang="en-US"/>
          </a:p>
        </p:txBody>
      </p:sp>
    </p:spTree>
    <p:extLst>
      <p:ext uri="{BB962C8B-B14F-4D97-AF65-F5344CB8AC3E}">
        <p14:creationId xmlns:p14="http://schemas.microsoft.com/office/powerpoint/2010/main" val="316665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106B4871-9C1C-4234-BBF6-F5B3C88453EC}" type="slidenum">
              <a:rPr lang="zh-CN" altLang="en-US" smtClean="0"/>
              <a:pPr/>
              <a:t>12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06B4871-9C1C-4234-BBF6-F5B3C88453EC}" type="slidenum">
              <a:rPr lang="zh-CN" altLang="en-US" smtClean="0"/>
              <a:pPr/>
              <a:t>17</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06B4871-9C1C-4234-BBF6-F5B3C88453EC}" type="slidenum">
              <a:rPr lang="zh-CN" altLang="en-US" smtClean="0"/>
              <a:pPr/>
              <a:t>25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106B4871-9C1C-4234-BBF6-F5B3C88453EC}" type="slidenum">
              <a:rPr lang="zh-CN" altLang="en-US" smtClean="0"/>
              <a:pPr/>
              <a:t>31</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06B4871-9C1C-4234-BBF6-F5B3C88453EC}" type="slidenum">
              <a:rPr lang="zh-CN" altLang="en-US" smtClean="0"/>
              <a:pPr/>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p:nvSpPr>
        <p:spPr>
          <a:xfrm>
            <a:off x="685800" y="3196686"/>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ctrTitle"/>
          </p:nvPr>
        </p:nvSpPr>
        <p:spPr>
          <a:xfrm>
            <a:off x="685800" y="1676401"/>
            <a:ext cx="7772400" cy="1538286"/>
          </a:xfrm>
        </p:spPr>
        <p:txBody>
          <a:bodyPr anchor="b"/>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1371600" y="321468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fld id="{5A5CBDBF-F80D-4B84-94D1-DB66140FEFBC}" type="datetimeFigureOut">
              <a:rPr lang="zh-CN" altLang="en-US" smtClean="0"/>
              <a:pPr/>
              <a:t>2018-8-30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1941FF-9F97-4470-A3B6-E4EAFCAAB484}"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73152" y="6400800"/>
            <a:ext cx="3200400" cy="283800"/>
          </a:xfrm>
        </p:spPr>
        <p:txBody>
          <a:bodyPr/>
          <a:lstStyle/>
          <a:p>
            <a:fld id="{5A5CBDBF-F80D-4B84-94D1-DB66140FEFBC}" type="datetimeFigureOut">
              <a:rPr lang="zh-CN" altLang="en-US" smtClean="0"/>
              <a:pPr/>
              <a:t>2018-8-30</a:t>
            </a:fld>
            <a:endParaRPr lang="zh-CN" altLang="en-US"/>
          </a:p>
        </p:txBody>
      </p:sp>
      <p:sp>
        <p:nvSpPr>
          <p:cNvPr id="5" name="页脚占位符 4"/>
          <p:cNvSpPr>
            <a:spLocks noGrp="1"/>
          </p:cNvSpPr>
          <p:nvPr>
            <p:ph type="ftr" sz="quarter" idx="11"/>
          </p:nvPr>
        </p:nvSpPr>
        <p:spPr>
          <a:xfrm>
            <a:off x="5330952" y="6400800"/>
            <a:ext cx="3733800" cy="283800"/>
          </a:xfrm>
        </p:spPr>
        <p:txBody>
          <a:bodyPr/>
          <a:lstStyle/>
          <a:p>
            <a:endParaRPr lang="zh-CN" altLang="en-US"/>
          </a:p>
        </p:txBody>
      </p:sp>
      <p:sp>
        <p:nvSpPr>
          <p:cNvPr id="6" name="灯片编号占位符 5"/>
          <p:cNvSpPr>
            <a:spLocks noGrp="1"/>
          </p:cNvSpPr>
          <p:nvPr>
            <p:ph type="sldNum" sz="quarter" idx="12"/>
          </p:nvPr>
        </p:nvSpPr>
        <p:spPr/>
        <p:txBody>
          <a:bodyPr/>
          <a:lstStyle/>
          <a:p>
            <a:fld id="{F51941FF-9F97-4470-A3B6-E4EAFCAAB48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p:cNvSpPr/>
          <p:nvPr/>
        </p:nvSpPr>
        <p:spPr>
          <a:xfrm>
            <a:off x="685800" y="3143248"/>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722313" y="3143248"/>
            <a:ext cx="7772400" cy="1362075"/>
          </a:xfrm>
        </p:spPr>
        <p:txBody>
          <a:bodyPr anchor="t"/>
          <a:lstStyle>
            <a:lvl1pPr algn="ctr">
              <a:defRPr sz="4000" b="0"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1643061"/>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A5CBDBF-F80D-4B84-94D1-DB66140FEFBC}" type="datetimeFigureOut">
              <a:rPr lang="zh-CN" altLang="en-US" smtClean="0"/>
              <a:pPr/>
              <a:t>2018-8-30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1941FF-9F97-4470-A3B6-E4EAFCAAB484}"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A5CBDBF-F80D-4B84-94D1-DB66140FEFBC}" type="datetimeFigureOut">
              <a:rPr lang="zh-CN" altLang="en-US" smtClean="0"/>
              <a:pPr/>
              <a:t>2018-8-30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1941FF-9F97-4470-A3B6-E4EAFCAAB48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5A5CBDBF-F80D-4B84-94D1-DB66140FEFBC}" type="datetimeFigureOut">
              <a:rPr lang="zh-CN" altLang="en-US" smtClean="0"/>
              <a:pPr/>
              <a:t>2018-8-30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51941FF-9F97-4470-A3B6-E4EAFCAAB48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5A5CBDBF-F80D-4B84-94D1-DB66140FEFBC}" type="datetimeFigureOut">
              <a:rPr lang="zh-CN" altLang="en-US" smtClean="0"/>
              <a:pPr/>
              <a:t>2018-8-30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51941FF-9F97-4470-A3B6-E4EAFCAAB48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Ref idx="1002">
        <a:schemeClr val="bg2"/>
      </p:bgRef>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A5CBDBF-F80D-4B84-94D1-DB66140FEFBC}" type="datetimeFigureOut">
              <a:rPr lang="zh-CN" altLang="en-US" smtClean="0"/>
              <a:pPr/>
              <a:t>2018-8-30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51941FF-9F97-4470-A3B6-E4EAFCAAB484}"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2786050" y="1053546"/>
            <a:ext cx="59040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2786050" y="228600"/>
            <a:ext cx="5900752" cy="842946"/>
          </a:xfrm>
        </p:spPr>
        <p:txBody>
          <a:bodyPr anchor="b"/>
          <a:lstStyle>
            <a:lvl1pPr algn="ctr">
              <a:defRPr sz="2800" b="0"/>
            </a:lvl1p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2786050" y="1142984"/>
            <a:ext cx="5900750"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457205" y="1142984"/>
            <a:ext cx="2257408"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A5CBDBF-F80D-4B84-94D1-DB66140FEFBC}" type="datetimeFigureOut">
              <a:rPr lang="zh-CN" altLang="en-US" smtClean="0"/>
              <a:pPr/>
              <a:t>2018-8-30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1941FF-9F97-4470-A3B6-E4EAFCAAB484}"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533400" y="304800"/>
            <a:ext cx="6400800" cy="685800"/>
          </a:xfrm>
        </p:spPr>
        <p:txBody>
          <a:bodyPr anchor="ctr"/>
          <a:lstStyle>
            <a:lvl1pPr algn="l">
              <a:defRPr sz="2400" b="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701552" y="1143000"/>
            <a:ext cx="7223248"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2362200" y="5410200"/>
            <a:ext cx="5657888"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A5CBDBF-F80D-4B84-94D1-DB66140FEFBC}" type="datetimeFigureOut">
              <a:rPr lang="zh-CN" altLang="en-US" smtClean="0"/>
              <a:pPr/>
              <a:t>2018-8-30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1941FF-9F97-4470-A3B6-E4EAFCAAB484}"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A5CBDBF-F80D-4B84-94D1-DB66140FEFBC}" type="datetimeFigureOut">
              <a:rPr lang="zh-CN" altLang="en-US" smtClean="0"/>
              <a:pPr/>
              <a:t>2018-8-30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1941FF-9F97-4470-A3B6-E4EAFCAAB484}" type="slidenum">
              <a:rPr lang="zh-CN" altLang="en-US" smtClean="0"/>
              <a:pPr/>
              <a:t>‹#›</a:t>
            </a:fld>
            <a:endParaRPr lang="zh-CN" altLang="en-US"/>
          </a:p>
        </p:txBody>
      </p:sp>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15206" y="274638"/>
            <a:ext cx="1471594" cy="6011882"/>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686568" cy="6011882"/>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A5CBDBF-F80D-4B84-94D1-DB66140FEFBC}" type="datetimeFigureOut">
              <a:rPr lang="zh-CN" altLang="en-US" smtClean="0"/>
              <a:pPr/>
              <a:t>2018-8-30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1941FF-9F97-4470-A3B6-E4EAFCAAB48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矩形 6"/>
          <p:cNvSpPr/>
          <p:nvPr/>
        </p:nvSpPr>
        <p:spPr>
          <a:xfrm>
            <a:off x="0" y="6678000"/>
            <a:ext cx="9144000" cy="180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占位符 1"/>
          <p:cNvSpPr>
            <a:spLocks noGrp="1"/>
          </p:cNvSpPr>
          <p:nvPr>
            <p:ph type="title"/>
          </p:nvPr>
        </p:nvSpPr>
        <p:spPr>
          <a:xfrm>
            <a:off x="457200" y="274638"/>
            <a:ext cx="8229600" cy="1143000"/>
          </a:xfrm>
          <a:prstGeom prst="rect">
            <a:avLst/>
          </a:prstGeom>
        </p:spPr>
        <p:txBody>
          <a:bodyPr vert="horz" rtlCol="0" anchor="ctr">
            <a:normAutofit/>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600200"/>
            <a:ext cx="8229600" cy="4686320"/>
          </a:xfrm>
          <a:prstGeom prst="rect">
            <a:avLst/>
          </a:prstGeom>
        </p:spPr>
        <p:txBody>
          <a:bodyPr vert="horz"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76200" y="6400800"/>
            <a:ext cx="3200400" cy="283800"/>
          </a:xfrm>
          <a:prstGeom prst="rect">
            <a:avLst/>
          </a:prstGeom>
        </p:spPr>
        <p:txBody>
          <a:bodyPr vert="horz" rtlCol="0" anchor="b"/>
          <a:lstStyle>
            <a:lvl1pPr algn="l" eaLnBrk="1" latinLnBrk="0" hangingPunct="1">
              <a:defRPr kumimoji="0" sz="1100">
                <a:solidFill>
                  <a:schemeClr val="tx2">
                    <a:lumMod val="75000"/>
                    <a:lumOff val="25000"/>
                  </a:schemeClr>
                </a:solidFill>
              </a:defRPr>
            </a:lvl1pPr>
          </a:lstStyle>
          <a:p>
            <a:fld id="{5A5CBDBF-F80D-4B84-94D1-DB66140FEFBC}" type="datetimeFigureOut">
              <a:rPr lang="zh-CN" altLang="en-US" smtClean="0"/>
              <a:pPr/>
              <a:t>2018-8-30</a:t>
            </a:fld>
            <a:endParaRPr lang="zh-CN" altLang="en-US"/>
          </a:p>
        </p:txBody>
      </p:sp>
      <p:sp>
        <p:nvSpPr>
          <p:cNvPr id="5" name="页脚占位符 4"/>
          <p:cNvSpPr>
            <a:spLocks noGrp="1"/>
          </p:cNvSpPr>
          <p:nvPr>
            <p:ph type="ftr" sz="quarter" idx="3"/>
          </p:nvPr>
        </p:nvSpPr>
        <p:spPr>
          <a:xfrm>
            <a:off x="5334000" y="6400800"/>
            <a:ext cx="3733800" cy="283800"/>
          </a:xfrm>
          <a:prstGeom prst="rect">
            <a:avLst/>
          </a:prstGeom>
        </p:spPr>
        <p:txBody>
          <a:bodyPr vert="horz" rtlCol="0" anchor="ctr"/>
          <a:lstStyle>
            <a:lvl1pPr algn="r" eaLnBrk="1" latinLnBrk="0" hangingPunct="1">
              <a:defRPr kumimoji="0" sz="1100">
                <a:solidFill>
                  <a:schemeClr val="tx2">
                    <a:lumMod val="75000"/>
                    <a:lumOff val="25000"/>
                  </a:schemeClr>
                </a:solidFill>
              </a:defRPr>
            </a:lvl1pPr>
          </a:lstStyle>
          <a:p>
            <a:endParaRPr lang="zh-CN" altLang="en-US"/>
          </a:p>
        </p:txBody>
      </p:sp>
      <p:sp>
        <p:nvSpPr>
          <p:cNvPr id="6" name="灯片编号占位符 5"/>
          <p:cNvSpPr>
            <a:spLocks noGrp="1"/>
          </p:cNvSpPr>
          <p:nvPr>
            <p:ph type="sldNum" sz="quarter" idx="4"/>
          </p:nvPr>
        </p:nvSpPr>
        <p:spPr>
          <a:xfrm>
            <a:off x="4114800" y="6400800"/>
            <a:ext cx="914400" cy="283464"/>
          </a:xfrm>
          <a:prstGeom prst="rect">
            <a:avLst/>
          </a:prstGeom>
          <a:noFill/>
        </p:spPr>
        <p:txBody>
          <a:bodyPr vert="horz" lIns="45720" rIns="45720" rtlCol="0" anchor="ctr"/>
          <a:lstStyle>
            <a:lvl1pPr algn="ctr" eaLnBrk="1" latinLnBrk="0" hangingPunct="1">
              <a:defRPr kumimoji="0" sz="1100" b="0">
                <a:solidFill>
                  <a:schemeClr val="tx2">
                    <a:lumMod val="75000"/>
                    <a:lumOff val="25000"/>
                  </a:schemeClr>
                </a:solidFill>
              </a:defRPr>
            </a:lvl1pPr>
          </a:lstStyle>
          <a:p>
            <a:fld id="{F51941FF-9F97-4470-A3B6-E4EAFCAAB484}" type="slidenum">
              <a:rPr lang="zh-CN" altLang="en-US" smtClean="0"/>
              <a:pPr/>
              <a:t>‹#›</a:t>
            </a:fld>
            <a:endParaRPr lang="zh-CN" altLang="en-US"/>
          </a:p>
        </p:txBody>
      </p:sp>
      <p:sp>
        <p:nvSpPr>
          <p:cNvPr id="8" name="矩形 7"/>
          <p:cNvSpPr/>
          <p:nvPr/>
        </p:nvSpPr>
        <p:spPr>
          <a:xfrm>
            <a:off x="0" y="0"/>
            <a:ext cx="9144000" cy="108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www.cnca.gov.cn/bsdt/ywzl/qzxcprz/ssgz_1104/201512/t20151209_50221.shtml"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cnca.gov.cn/bsdt/ywzl/qzxcprz/ssgz_1104/201512/t20151209_50221.shtml"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对非法境外电视网络接收设备</a:t>
            </a:r>
            <a:r>
              <a:rPr lang="en-US" altLang="zh-CN" dirty="0" smtClean="0"/>
              <a:t>(</a:t>
            </a:r>
            <a:r>
              <a:rPr lang="zh-CN" altLang="en-US" dirty="0" smtClean="0"/>
              <a:t>软件</a:t>
            </a:r>
            <a:r>
              <a:rPr lang="en-US" altLang="zh-CN" dirty="0" smtClean="0"/>
              <a:t>)</a:t>
            </a:r>
            <a:r>
              <a:rPr lang="zh-CN" altLang="en-US" dirty="0" smtClean="0"/>
              <a:t>的查处和鉴定</a:t>
            </a:r>
            <a:endParaRPr lang="zh-CN" altLang="en-US" dirty="0"/>
          </a:p>
        </p:txBody>
      </p:sp>
      <p:sp>
        <p:nvSpPr>
          <p:cNvPr id="3" name="副标题 2"/>
          <p:cNvSpPr>
            <a:spLocks noGrp="1"/>
          </p:cNvSpPr>
          <p:nvPr>
            <p:ph type="subTitle" idx="1"/>
          </p:nvPr>
        </p:nvSpPr>
        <p:spPr>
          <a:xfrm>
            <a:off x="1371600" y="3533788"/>
            <a:ext cx="6400800" cy="1752600"/>
          </a:xfrm>
        </p:spPr>
        <p:txBody>
          <a:bodyPr>
            <a:normAutofit/>
          </a:bodyPr>
          <a:lstStyle/>
          <a:p>
            <a:pPr>
              <a:lnSpc>
                <a:spcPct val="80000"/>
              </a:lnSpc>
            </a:pPr>
            <a:r>
              <a:rPr lang="zh-CN" altLang="en-US" dirty="0" smtClean="0">
                <a:solidFill>
                  <a:srgbClr val="002060"/>
                </a:solidFill>
                <a:latin typeface="楷体" pitchFamily="49" charset="-122"/>
                <a:ea typeface="楷体" pitchFamily="49" charset="-122"/>
              </a:rPr>
              <a:t>江苏省新闻出版广电局传媒处</a:t>
            </a:r>
            <a:endParaRPr lang="en-US" altLang="zh-CN" dirty="0" smtClean="0">
              <a:solidFill>
                <a:srgbClr val="002060"/>
              </a:solidFill>
              <a:latin typeface="楷体" pitchFamily="49" charset="-122"/>
              <a:ea typeface="楷体" pitchFamily="49" charset="-122"/>
            </a:endParaRPr>
          </a:p>
          <a:p>
            <a:pPr>
              <a:lnSpc>
                <a:spcPct val="80000"/>
              </a:lnSpc>
            </a:pPr>
            <a:r>
              <a:rPr lang="zh-CN" altLang="en-US" dirty="0" smtClean="0">
                <a:solidFill>
                  <a:srgbClr val="002060"/>
                </a:solidFill>
                <a:latin typeface="楷体" pitchFamily="49" charset="-122"/>
                <a:ea typeface="楷体" pitchFamily="49" charset="-122"/>
              </a:rPr>
              <a:t>卢晓珣</a:t>
            </a:r>
            <a:endParaRPr lang="en-US" altLang="zh-CN" dirty="0" smtClean="0">
              <a:solidFill>
                <a:srgbClr val="002060"/>
              </a:solidFill>
              <a:latin typeface="楷体" pitchFamily="49" charset="-122"/>
              <a:ea typeface="楷体" pitchFamily="49"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zh-CN" altLang="en-US" sz="3600" dirty="0" smtClean="0"/>
              <a:t>查处非法境外电视网络接收设备</a:t>
            </a:r>
            <a:r>
              <a:rPr lang="en-US" altLang="zh-CN" sz="3600" dirty="0" smtClean="0"/>
              <a:t>(</a:t>
            </a:r>
            <a:r>
              <a:rPr lang="zh-CN" altLang="en-US" sz="3600" dirty="0" smtClean="0"/>
              <a:t>软件）</a:t>
            </a:r>
            <a:endParaRPr lang="zh-CN" altLang="en-US" sz="3600" dirty="0"/>
          </a:p>
        </p:txBody>
      </p:sp>
      <p:sp>
        <p:nvSpPr>
          <p:cNvPr id="3" name="内容占位符 2"/>
          <p:cNvSpPr>
            <a:spLocks noGrp="1"/>
          </p:cNvSpPr>
          <p:nvPr>
            <p:ph idx="1"/>
          </p:nvPr>
        </p:nvSpPr>
        <p:spPr/>
        <p:txBody>
          <a:bodyPr/>
          <a:lstStyle/>
          <a:p>
            <a:r>
              <a:rPr lang="zh-CN" altLang="en-US" dirty="0" smtClean="0"/>
              <a:t>非法境外电视网络接收设备</a:t>
            </a:r>
            <a:r>
              <a:rPr lang="en-US" altLang="zh-CN" dirty="0" smtClean="0"/>
              <a:t>(</a:t>
            </a:r>
            <a:r>
              <a:rPr lang="zh-CN" altLang="en-US" dirty="0" smtClean="0"/>
              <a:t>电视盒</a:t>
            </a:r>
            <a:r>
              <a:rPr lang="en-US" altLang="zh-CN" dirty="0" smtClean="0"/>
              <a:t>)</a:t>
            </a:r>
            <a:r>
              <a:rPr lang="zh-CN" altLang="en-US" dirty="0" smtClean="0"/>
              <a:t>视频介绍</a:t>
            </a:r>
            <a:r>
              <a:rPr lang="en-US" altLang="zh-CN" dirty="0" smtClean="0"/>
              <a:t>(</a:t>
            </a:r>
            <a:r>
              <a:rPr lang="zh-CN" altLang="en-US" dirty="0" smtClean="0"/>
              <a:t>详见视频附件文件</a:t>
            </a:r>
            <a:r>
              <a:rPr lang="en-US" altLang="zh-CN" dirty="0" smtClean="0"/>
              <a:t>)</a:t>
            </a:r>
          </a:p>
          <a:p>
            <a:r>
              <a:rPr lang="en-US" altLang="zh-CN" dirty="0" smtClean="0"/>
              <a:t>《〈</a:t>
            </a:r>
            <a:r>
              <a:rPr lang="zh-CN" altLang="en-US" dirty="0" smtClean="0"/>
              <a:t>卫星电视广播地面接收设施管理规定</a:t>
            </a:r>
            <a:r>
              <a:rPr lang="en-US" altLang="zh-CN" dirty="0" smtClean="0"/>
              <a:t>〉</a:t>
            </a:r>
            <a:r>
              <a:rPr lang="zh-CN" altLang="en-US" dirty="0" smtClean="0"/>
              <a:t>实施细则</a:t>
            </a:r>
            <a:r>
              <a:rPr lang="en-US" altLang="zh-CN" dirty="0" smtClean="0"/>
              <a:t>》</a:t>
            </a:r>
            <a:r>
              <a:rPr lang="zh-CN" altLang="en-US" dirty="0" smtClean="0"/>
              <a:t>（原广电部令第</a:t>
            </a:r>
            <a:r>
              <a:rPr lang="en-US" altLang="zh-CN" dirty="0" smtClean="0"/>
              <a:t>11</a:t>
            </a:r>
            <a:r>
              <a:rPr lang="zh-CN" altLang="en-US" dirty="0" smtClean="0"/>
              <a:t>号）：个人无法申请接收境外卫星电视，外籍人士只能以涉外公寓（小区）申请接收许可证。</a:t>
            </a:r>
            <a:endParaRPr lang="zh-CN"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8596" y="642918"/>
            <a:ext cx="7258072" cy="511156"/>
          </a:xfrm>
        </p:spPr>
        <p:txBody>
          <a:bodyPr>
            <a:noAutofit/>
          </a:bodyPr>
          <a:lstStyle/>
          <a:p>
            <a:pPr algn="l"/>
            <a:r>
              <a:rPr lang="zh-CN" altLang="en-US" sz="3200" dirty="0" smtClean="0"/>
              <a:t>非法境外电视网络接收设备基本模式</a:t>
            </a:r>
            <a:endParaRPr lang="zh-CN" altLang="en-US" sz="3200" dirty="0"/>
          </a:p>
        </p:txBody>
      </p:sp>
      <p:grpSp>
        <p:nvGrpSpPr>
          <p:cNvPr id="3" name="组合 14"/>
          <p:cNvGrpSpPr/>
          <p:nvPr/>
        </p:nvGrpSpPr>
        <p:grpSpPr>
          <a:xfrm>
            <a:off x="285720" y="1500174"/>
            <a:ext cx="8429684" cy="4982024"/>
            <a:chOff x="285720" y="1500174"/>
            <a:chExt cx="8429684" cy="4982024"/>
          </a:xfrm>
        </p:grpSpPr>
        <p:sp>
          <p:nvSpPr>
            <p:cNvPr id="4" name="TextBox 3"/>
            <p:cNvSpPr txBox="1"/>
            <p:nvPr/>
          </p:nvSpPr>
          <p:spPr>
            <a:xfrm>
              <a:off x="285720" y="1500174"/>
              <a:ext cx="8429684" cy="1077218"/>
            </a:xfrm>
            <a:prstGeom prst="rect">
              <a:avLst/>
            </a:prstGeom>
            <a:noFill/>
          </p:spPr>
          <p:txBody>
            <a:bodyPr wrap="square" rtlCol="0">
              <a:spAutoFit/>
            </a:bodyPr>
            <a:lstStyle/>
            <a:p>
              <a:r>
                <a:rPr lang="zh-CN" altLang="en-US" sz="1600" dirty="0" smtClean="0"/>
                <a:t>非法境外电视网络接收设备硬件上没有固定形态，只要具有可安装接收境外电视软件的操作系统（安卓、</a:t>
              </a:r>
              <a:r>
                <a:rPr lang="en-US" altLang="zh-CN" sz="1600" dirty="0" smtClean="0"/>
                <a:t>WINDOWS</a:t>
              </a:r>
              <a:r>
                <a:rPr lang="zh-CN" altLang="en-US" sz="1600" dirty="0" smtClean="0"/>
                <a:t>系统）的硬件设备即可，多为电视盒子形态，但也可是手机、平板、</a:t>
              </a:r>
              <a:r>
                <a:rPr lang="en-US" altLang="zh-CN" sz="1600" dirty="0" smtClean="0"/>
                <a:t>PC</a:t>
              </a:r>
              <a:r>
                <a:rPr lang="zh-CN" altLang="en-US" sz="1600" dirty="0" smtClean="0"/>
                <a:t>、笔记本等其它形态</a:t>
              </a:r>
              <a:r>
                <a:rPr lang="en-US" altLang="zh-CN" sz="1600" dirty="0" smtClean="0"/>
                <a:t>……</a:t>
              </a:r>
            </a:p>
            <a:p>
              <a:endParaRPr lang="zh-CN" altLang="en-US" sz="1600" dirty="0"/>
            </a:p>
          </p:txBody>
        </p:sp>
        <p:sp>
          <p:nvSpPr>
            <p:cNvPr id="5" name="TextBox 4"/>
            <p:cNvSpPr txBox="1"/>
            <p:nvPr/>
          </p:nvSpPr>
          <p:spPr>
            <a:xfrm>
              <a:off x="357158" y="6143644"/>
              <a:ext cx="8215370" cy="338554"/>
            </a:xfrm>
            <a:prstGeom prst="rect">
              <a:avLst/>
            </a:prstGeom>
            <a:noFill/>
          </p:spPr>
          <p:txBody>
            <a:bodyPr wrap="square" rtlCol="0">
              <a:spAutoFit/>
            </a:bodyPr>
            <a:lstStyle/>
            <a:p>
              <a:r>
                <a:rPr lang="zh-CN" altLang="en-US" sz="1600" dirty="0" smtClean="0"/>
                <a:t>互联网节目内容服务器向安装该软件的硬件设备传送境外电视节目信号，供付费用户收看。</a:t>
              </a:r>
              <a:endParaRPr lang="zh-CN" altLang="en-US" sz="1600" dirty="0"/>
            </a:p>
          </p:txBody>
        </p:sp>
        <p:sp>
          <p:nvSpPr>
            <p:cNvPr id="7" name="TextBox 6"/>
            <p:cNvSpPr txBox="1"/>
            <p:nvPr/>
          </p:nvSpPr>
          <p:spPr>
            <a:xfrm>
              <a:off x="357158" y="2423220"/>
              <a:ext cx="8072494" cy="1323439"/>
            </a:xfrm>
            <a:prstGeom prst="rect">
              <a:avLst/>
            </a:prstGeom>
            <a:noFill/>
          </p:spPr>
          <p:txBody>
            <a:bodyPr wrap="square" rtlCol="0">
              <a:spAutoFit/>
            </a:bodyPr>
            <a:lstStyle/>
            <a:p>
              <a:r>
                <a:rPr lang="zh-CN" altLang="en-US" sz="1600" dirty="0" smtClean="0"/>
                <a:t>生产厂家、不法商贩或使用者在非法设备的安卓系统中安装特定的，可接收境外电视节目的软件（安卓</a:t>
              </a:r>
              <a:r>
                <a:rPr lang="en-US" altLang="zh-CN" sz="1600" dirty="0" smtClean="0"/>
                <a:t>APP</a:t>
              </a:r>
              <a:r>
                <a:rPr lang="zh-CN" altLang="en-US" sz="1600" dirty="0" smtClean="0"/>
                <a:t>、</a:t>
              </a:r>
              <a:r>
                <a:rPr lang="en-US" altLang="zh-CN" sz="1600" dirty="0" smtClean="0"/>
                <a:t>PC</a:t>
              </a:r>
              <a:r>
                <a:rPr lang="zh-CN" altLang="en-US" sz="1600" dirty="0" smtClean="0"/>
                <a:t>端软件），</a:t>
              </a:r>
              <a:r>
                <a:rPr lang="zh-CN" altLang="en-US" sz="1600" dirty="0" smtClean="0">
                  <a:solidFill>
                    <a:srgbClr val="FF0000"/>
                  </a:solidFill>
                </a:rPr>
                <a:t>该软件将识别每个设备独有的</a:t>
              </a:r>
              <a:r>
                <a:rPr lang="en-US" altLang="zh-CN" sz="1600" dirty="0" smtClean="0">
                  <a:solidFill>
                    <a:srgbClr val="FF0000"/>
                  </a:solidFill>
                </a:rPr>
                <a:t>MAC</a:t>
              </a:r>
              <a:r>
                <a:rPr lang="zh-CN" altLang="en-US" sz="1600" dirty="0" smtClean="0">
                  <a:solidFill>
                    <a:srgbClr val="FF0000"/>
                  </a:solidFill>
                </a:rPr>
                <a:t>码（网卡标配）和</a:t>
              </a:r>
              <a:r>
                <a:rPr lang="en-US" altLang="zh-CN" sz="1600" dirty="0" smtClean="0">
                  <a:solidFill>
                    <a:srgbClr val="FF0000"/>
                  </a:solidFill>
                </a:rPr>
                <a:t>CPUID</a:t>
              </a:r>
              <a:r>
                <a:rPr lang="zh-CN" altLang="en-US" sz="1600" dirty="0" smtClean="0">
                  <a:solidFill>
                    <a:srgbClr val="FF0000"/>
                  </a:solidFill>
                </a:rPr>
                <a:t>码，并将该码和用户收视账号进行绑定。</a:t>
              </a:r>
              <a:r>
                <a:rPr lang="zh-CN" altLang="en-US" sz="1600" dirty="0" smtClean="0"/>
                <a:t>一些不法网站、论坛也提供类似软件下载。</a:t>
              </a:r>
              <a:endParaRPr lang="en-US" altLang="zh-CN" sz="1600" dirty="0" smtClean="0"/>
            </a:p>
            <a:p>
              <a:endParaRPr lang="zh-CN" altLang="en-US" sz="1600" dirty="0"/>
            </a:p>
          </p:txBody>
        </p:sp>
        <p:sp>
          <p:nvSpPr>
            <p:cNvPr id="9" name="TextBox 8"/>
            <p:cNvSpPr txBox="1"/>
            <p:nvPr/>
          </p:nvSpPr>
          <p:spPr>
            <a:xfrm>
              <a:off x="357158" y="3669573"/>
              <a:ext cx="8072494" cy="830997"/>
            </a:xfrm>
            <a:prstGeom prst="rect">
              <a:avLst/>
            </a:prstGeom>
            <a:noFill/>
          </p:spPr>
          <p:txBody>
            <a:bodyPr wrap="square" rtlCol="0">
              <a:spAutoFit/>
            </a:bodyPr>
            <a:lstStyle/>
            <a:p>
              <a:r>
                <a:rPr lang="zh-CN" altLang="en-US" sz="1600" dirty="0" smtClean="0"/>
                <a:t>设备通过</a:t>
              </a:r>
              <a:r>
                <a:rPr lang="en-US" altLang="zh-CN" sz="1600" dirty="0" smtClean="0"/>
                <a:t>WIFI</a:t>
              </a:r>
              <a:r>
                <a:rPr lang="zh-CN" altLang="en-US" sz="1600" dirty="0" smtClean="0"/>
                <a:t>、有线或</a:t>
              </a:r>
              <a:r>
                <a:rPr lang="en-US" altLang="zh-CN" sz="1600" dirty="0" smtClean="0"/>
                <a:t>4G</a:t>
              </a:r>
              <a:r>
                <a:rPr lang="zh-CN" altLang="en-US" sz="1600" dirty="0" smtClean="0"/>
                <a:t>、</a:t>
              </a:r>
              <a:r>
                <a:rPr lang="en-US" altLang="zh-CN" sz="1600" dirty="0" smtClean="0"/>
                <a:t>5G</a:t>
              </a:r>
              <a:r>
                <a:rPr lang="zh-CN" altLang="en-US" sz="1600" dirty="0" smtClean="0"/>
                <a:t>等方式连接互联网后，打开境外电视接收软件（电视盒子多为开机自动启动软件），软件连接互联网用户认证服务器（服务器可在境内或境外）</a:t>
              </a:r>
              <a:endParaRPr lang="en-US" altLang="zh-CN" sz="1600" dirty="0" smtClean="0"/>
            </a:p>
            <a:p>
              <a:endParaRPr lang="zh-CN" altLang="en-US" sz="1600" dirty="0"/>
            </a:p>
          </p:txBody>
        </p:sp>
        <p:sp>
          <p:nvSpPr>
            <p:cNvPr id="10" name="TextBox 9"/>
            <p:cNvSpPr txBox="1"/>
            <p:nvPr/>
          </p:nvSpPr>
          <p:spPr>
            <a:xfrm>
              <a:off x="357158" y="4780674"/>
              <a:ext cx="8143932" cy="1077218"/>
            </a:xfrm>
            <a:prstGeom prst="rect">
              <a:avLst/>
            </a:prstGeom>
            <a:noFill/>
          </p:spPr>
          <p:txBody>
            <a:bodyPr wrap="square" rtlCol="0">
              <a:spAutoFit/>
            </a:bodyPr>
            <a:lstStyle/>
            <a:p>
              <a:r>
                <a:rPr lang="zh-CN" altLang="en-US" sz="1600" dirty="0" smtClean="0"/>
                <a:t>互联网用户认证服务器识别用户收视账户，确认接收设备的</a:t>
              </a:r>
              <a:r>
                <a:rPr lang="en-US" altLang="zh-CN" sz="1600" dirty="0" smtClean="0"/>
                <a:t>MAC</a:t>
              </a:r>
              <a:r>
                <a:rPr lang="zh-CN" altLang="en-US" sz="1600" dirty="0" smtClean="0"/>
                <a:t>码和</a:t>
              </a:r>
              <a:r>
                <a:rPr lang="en-US" altLang="zh-CN" sz="1600" dirty="0" smtClean="0"/>
                <a:t>CPUID</a:t>
              </a:r>
              <a:r>
                <a:rPr lang="zh-CN" altLang="en-US" sz="1600" dirty="0" smtClean="0"/>
                <a:t>码具有接收资格后，将用户认证通过的信息反馈接收软件，软件再连接互联网节目内容服务器（多在境外设置，也不排除在境内设置）。</a:t>
              </a:r>
              <a:endParaRPr lang="en-US" altLang="zh-CN" sz="1600" dirty="0" smtClean="0"/>
            </a:p>
            <a:p>
              <a:endParaRPr lang="zh-CN" altLang="en-US" sz="1600" dirty="0"/>
            </a:p>
          </p:txBody>
        </p:sp>
        <p:sp>
          <p:nvSpPr>
            <p:cNvPr id="11" name="下箭头 10"/>
            <p:cNvSpPr/>
            <p:nvPr/>
          </p:nvSpPr>
          <p:spPr>
            <a:xfrm>
              <a:off x="4572000" y="2143116"/>
              <a:ext cx="141541" cy="28575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下箭头 11"/>
            <p:cNvSpPr/>
            <p:nvPr/>
          </p:nvSpPr>
          <p:spPr>
            <a:xfrm>
              <a:off x="4572000" y="3357562"/>
              <a:ext cx="141541" cy="28575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下箭头 12"/>
            <p:cNvSpPr/>
            <p:nvPr/>
          </p:nvSpPr>
          <p:spPr>
            <a:xfrm>
              <a:off x="4572000" y="4500570"/>
              <a:ext cx="141541" cy="28575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下箭头 13"/>
            <p:cNvSpPr/>
            <p:nvPr/>
          </p:nvSpPr>
          <p:spPr>
            <a:xfrm>
              <a:off x="4572000" y="5857892"/>
              <a:ext cx="141541" cy="28575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85720" y="171440"/>
            <a:ext cx="8229600" cy="4686320"/>
          </a:xfrm>
        </p:spPr>
        <p:txBody>
          <a:bodyPr/>
          <a:lstStyle/>
          <a:p>
            <a:r>
              <a:rPr lang="zh-CN" altLang="en-US" sz="2400" dirty="0" smtClean="0"/>
              <a:t>每个接收设备均有唯一的硬件</a:t>
            </a:r>
            <a:r>
              <a:rPr lang="en-US" altLang="zh-CN" sz="2400" dirty="0" smtClean="0"/>
              <a:t>MAC</a:t>
            </a:r>
            <a:r>
              <a:rPr lang="zh-CN" altLang="en-US" sz="2400" dirty="0" smtClean="0"/>
              <a:t>码和</a:t>
            </a:r>
            <a:r>
              <a:rPr lang="en-US" altLang="zh-CN" sz="2400" dirty="0" smtClean="0"/>
              <a:t>CPUID</a:t>
            </a:r>
            <a:r>
              <a:rPr lang="zh-CN" altLang="en-US" sz="2400" dirty="0" smtClean="0"/>
              <a:t>码，可接收境外电视节目</a:t>
            </a:r>
            <a:r>
              <a:rPr lang="zh-CN" altLang="en-US" sz="2400" smtClean="0"/>
              <a:t>的软件可</a:t>
            </a:r>
            <a:r>
              <a:rPr lang="zh-CN" altLang="en-US" sz="2400" dirty="0" smtClean="0"/>
              <a:t>识别每个设备独有的</a:t>
            </a:r>
            <a:r>
              <a:rPr lang="en-US" altLang="zh-CN" sz="2400" dirty="0" smtClean="0"/>
              <a:t>MAC</a:t>
            </a:r>
            <a:r>
              <a:rPr lang="zh-CN" altLang="en-US" sz="2400" dirty="0" smtClean="0"/>
              <a:t>码（网卡标配）和</a:t>
            </a:r>
            <a:r>
              <a:rPr lang="en-US" altLang="zh-CN" sz="2400" dirty="0" smtClean="0"/>
              <a:t>CPUID</a:t>
            </a:r>
            <a:r>
              <a:rPr lang="zh-CN" altLang="en-US" sz="2400" dirty="0" smtClean="0"/>
              <a:t>码，并将该码和用户收视账号和收视内容、收视期限进行绑定，以供用户认证使用。</a:t>
            </a:r>
          </a:p>
          <a:p>
            <a:pPr>
              <a:buNone/>
            </a:pPr>
            <a:endParaRPr lang="zh-CN" altLang="en-US" dirty="0"/>
          </a:p>
        </p:txBody>
      </p:sp>
      <p:pic>
        <p:nvPicPr>
          <p:cNvPr id="1027" name="Picture 3"/>
          <p:cNvPicPr>
            <a:picLocks noChangeAspect="1" noChangeArrowheads="1"/>
          </p:cNvPicPr>
          <p:nvPr/>
        </p:nvPicPr>
        <p:blipFill>
          <a:blip r:embed="rId2"/>
          <a:srcRect/>
          <a:stretch>
            <a:fillRect/>
          </a:stretch>
        </p:blipFill>
        <p:spPr bwMode="auto">
          <a:xfrm>
            <a:off x="1214414" y="1976141"/>
            <a:ext cx="7000924" cy="488185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电视盒形态的非法设备市场价格</a:t>
            </a:r>
            <a:endParaRPr lang="zh-CN" altLang="en-US" dirty="0"/>
          </a:p>
        </p:txBody>
      </p:sp>
      <p:sp>
        <p:nvSpPr>
          <p:cNvPr id="3" name="内容占位符 2"/>
          <p:cNvSpPr>
            <a:spLocks noGrp="1"/>
          </p:cNvSpPr>
          <p:nvPr>
            <p:ph idx="1"/>
          </p:nvPr>
        </p:nvSpPr>
        <p:spPr/>
        <p:txBody>
          <a:bodyPr/>
          <a:lstStyle/>
          <a:p>
            <a:r>
              <a:rPr lang="zh-CN" altLang="en-US" dirty="0" smtClean="0"/>
              <a:t>价格：硬件</a:t>
            </a:r>
            <a:r>
              <a:rPr lang="en-US" altLang="zh-CN" dirty="0" smtClean="0"/>
              <a:t>+1</a:t>
            </a:r>
            <a:r>
              <a:rPr lang="zh-CN" altLang="en-US" dirty="0" smtClean="0"/>
              <a:t>年收视费：</a:t>
            </a:r>
            <a:r>
              <a:rPr lang="en-US" altLang="zh-CN" dirty="0" smtClean="0"/>
              <a:t>1300-1600</a:t>
            </a:r>
            <a:r>
              <a:rPr lang="zh-CN" altLang="en-US" dirty="0" smtClean="0"/>
              <a:t>元</a:t>
            </a:r>
            <a:r>
              <a:rPr lang="en-US" altLang="zh-CN" dirty="0" smtClean="0"/>
              <a:t>/</a:t>
            </a:r>
            <a:r>
              <a:rPr lang="zh-CN" altLang="en-US" dirty="0" smtClean="0"/>
              <a:t>台。</a:t>
            </a:r>
            <a:endParaRPr lang="en-US" altLang="zh-CN" dirty="0" smtClean="0"/>
          </a:p>
          <a:p>
            <a:r>
              <a:rPr lang="zh-CN" altLang="en-US" dirty="0" smtClean="0"/>
              <a:t>收视费：</a:t>
            </a:r>
            <a:r>
              <a:rPr lang="en-US" altLang="zh-CN" dirty="0" smtClean="0"/>
              <a:t>500-700</a:t>
            </a:r>
            <a:r>
              <a:rPr lang="zh-CN" altLang="en-US" dirty="0" smtClean="0"/>
              <a:t>元</a:t>
            </a:r>
            <a:r>
              <a:rPr lang="en-US" altLang="zh-CN" dirty="0" smtClean="0"/>
              <a:t>/</a:t>
            </a:r>
            <a:r>
              <a:rPr lang="zh-CN" altLang="en-US" dirty="0" smtClean="0"/>
              <a:t>年。</a:t>
            </a:r>
            <a:endParaRPr lang="en-US" altLang="zh-CN" dirty="0" smtClean="0"/>
          </a:p>
          <a:p>
            <a:r>
              <a:rPr lang="zh-CN" altLang="en-US" dirty="0" smtClean="0"/>
              <a:t>单独软件账户价格：</a:t>
            </a:r>
            <a:r>
              <a:rPr lang="en-US" altLang="zh-CN" dirty="0" smtClean="0"/>
              <a:t>900-1000</a:t>
            </a:r>
            <a:r>
              <a:rPr lang="zh-CN" altLang="en-US" dirty="0" smtClean="0"/>
              <a:t>元</a:t>
            </a:r>
            <a:r>
              <a:rPr lang="en-US" altLang="zh-CN" dirty="0" smtClean="0"/>
              <a:t>/</a:t>
            </a:r>
            <a:r>
              <a:rPr lang="zh-CN" altLang="en-US" dirty="0" smtClean="0"/>
              <a:t>个，含</a:t>
            </a:r>
            <a:r>
              <a:rPr lang="en-US" altLang="zh-CN" dirty="0" smtClean="0"/>
              <a:t>1</a:t>
            </a:r>
            <a:r>
              <a:rPr lang="zh-CN" altLang="en-US" dirty="0" smtClean="0"/>
              <a:t>年收视费。</a:t>
            </a:r>
            <a:endParaRPr lang="en-US" altLang="zh-CN" dirty="0" smtClean="0"/>
          </a:p>
          <a:p>
            <a:r>
              <a:rPr lang="zh-CN" altLang="en-US" dirty="0" smtClean="0"/>
              <a:t>单独成人软件收视价格：</a:t>
            </a:r>
            <a:r>
              <a:rPr lang="en-US" altLang="zh-CN" dirty="0" smtClean="0"/>
              <a:t>200-300</a:t>
            </a:r>
            <a:r>
              <a:rPr lang="zh-CN" altLang="en-US" dirty="0" smtClean="0"/>
              <a:t>元</a:t>
            </a:r>
            <a:r>
              <a:rPr lang="en-US" altLang="zh-CN" dirty="0" smtClean="0"/>
              <a:t>/</a:t>
            </a:r>
            <a:r>
              <a:rPr lang="zh-CN" altLang="en-US" dirty="0" smtClean="0"/>
              <a:t>年。</a:t>
            </a:r>
            <a:endParaRPr lang="zh-CN" altLang="en-US" dirty="0"/>
          </a:p>
        </p:txBody>
      </p:sp>
      <p:pic>
        <p:nvPicPr>
          <p:cNvPr id="1026" name="Picture 2"/>
          <p:cNvPicPr>
            <a:picLocks noChangeAspect="1" noChangeArrowheads="1"/>
          </p:cNvPicPr>
          <p:nvPr/>
        </p:nvPicPr>
        <p:blipFill>
          <a:blip r:embed="rId2"/>
          <a:srcRect/>
          <a:stretch>
            <a:fillRect/>
          </a:stretch>
        </p:blipFill>
        <p:spPr bwMode="auto">
          <a:xfrm>
            <a:off x="2071670" y="4400573"/>
            <a:ext cx="4829175" cy="2314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电视盒的直播界面</a:t>
            </a:r>
            <a:endParaRPr lang="zh-CN" altLang="en-US" dirty="0"/>
          </a:p>
        </p:txBody>
      </p:sp>
      <p:sp>
        <p:nvSpPr>
          <p:cNvPr id="4" name="页脚占位符 3"/>
          <p:cNvSpPr>
            <a:spLocks noGrp="1"/>
          </p:cNvSpPr>
          <p:nvPr>
            <p:ph type="ftr" sz="quarter" idx="4294967295"/>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pic>
        <p:nvPicPr>
          <p:cNvPr id="2050" name="Picture 2"/>
          <p:cNvPicPr>
            <a:picLocks noChangeAspect="1" noChangeArrowheads="1"/>
          </p:cNvPicPr>
          <p:nvPr/>
        </p:nvPicPr>
        <p:blipFill>
          <a:blip r:embed="rId2"/>
          <a:srcRect/>
          <a:stretch>
            <a:fillRect/>
          </a:stretch>
        </p:blipFill>
        <p:spPr bwMode="auto">
          <a:xfrm>
            <a:off x="1033463" y="1452563"/>
            <a:ext cx="7075487" cy="3952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页脚占位符 3"/>
          <p:cNvSpPr>
            <a:spLocks noGrp="1"/>
          </p:cNvSpPr>
          <p:nvPr>
            <p:ph type="ftr" sz="quarter" idx="4294967295"/>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pic>
        <p:nvPicPr>
          <p:cNvPr id="3074" name="Picture 2"/>
          <p:cNvPicPr>
            <a:picLocks noChangeAspect="1" noChangeArrowheads="1"/>
          </p:cNvPicPr>
          <p:nvPr/>
        </p:nvPicPr>
        <p:blipFill>
          <a:blip r:embed="rId2"/>
          <a:srcRect/>
          <a:stretch>
            <a:fillRect/>
          </a:stretch>
        </p:blipFill>
        <p:spPr bwMode="auto">
          <a:xfrm>
            <a:off x="785786" y="2000240"/>
            <a:ext cx="7113587" cy="3838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4282" y="584184"/>
            <a:ext cx="8501122" cy="487362"/>
          </a:xfrm>
        </p:spPr>
        <p:txBody>
          <a:bodyPr>
            <a:noAutofit/>
          </a:bodyPr>
          <a:lstStyle/>
          <a:p>
            <a:pPr algn="l"/>
            <a:r>
              <a:rPr lang="en-US" altLang="zh-CN" sz="2400" dirty="0" smtClean="0"/>
              <a:t>PC</a:t>
            </a:r>
            <a:r>
              <a:rPr lang="zh-CN" altLang="en-US" sz="2400" dirty="0" smtClean="0"/>
              <a:t>、笔记本端利用境外电视网上直播源收看境外卫视</a:t>
            </a:r>
            <a:endParaRPr lang="zh-CN" altLang="en-US" sz="2400" dirty="0"/>
          </a:p>
        </p:txBody>
      </p:sp>
      <p:pic>
        <p:nvPicPr>
          <p:cNvPr id="1026" name="Picture 2"/>
          <p:cNvPicPr>
            <a:picLocks noChangeAspect="1" noChangeArrowheads="1"/>
          </p:cNvPicPr>
          <p:nvPr/>
        </p:nvPicPr>
        <p:blipFill>
          <a:blip r:embed="rId2"/>
          <a:srcRect/>
          <a:stretch>
            <a:fillRect/>
          </a:stretch>
        </p:blipFill>
        <p:spPr bwMode="auto">
          <a:xfrm>
            <a:off x="95130" y="1285860"/>
            <a:ext cx="4048242" cy="3286148"/>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4143372" y="1357310"/>
            <a:ext cx="4953014" cy="3000384"/>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2928926" y="4857760"/>
            <a:ext cx="2324100" cy="121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2050" name="Picture 2"/>
          <p:cNvPicPr>
            <a:picLocks noChangeAspect="1" noChangeArrowheads="1"/>
          </p:cNvPicPr>
          <p:nvPr/>
        </p:nvPicPr>
        <p:blipFill>
          <a:blip r:embed="rId2"/>
          <a:srcRect/>
          <a:stretch>
            <a:fillRect/>
          </a:stretch>
        </p:blipFill>
        <p:spPr bwMode="auto">
          <a:xfrm>
            <a:off x="0" y="571480"/>
            <a:ext cx="9144000" cy="589641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手机安装软件接收境外卫视介绍</a:t>
            </a:r>
            <a:endParaRPr lang="zh-CN" altLang="en-US" dirty="0"/>
          </a:p>
        </p:txBody>
      </p:sp>
      <p:pic>
        <p:nvPicPr>
          <p:cNvPr id="2053" name="Picture 5"/>
          <p:cNvPicPr>
            <a:picLocks noChangeAspect="1" noChangeArrowheads="1"/>
          </p:cNvPicPr>
          <p:nvPr/>
        </p:nvPicPr>
        <p:blipFill>
          <a:blip r:embed="rId2"/>
          <a:srcRect/>
          <a:stretch>
            <a:fillRect/>
          </a:stretch>
        </p:blipFill>
        <p:spPr bwMode="auto">
          <a:xfrm>
            <a:off x="3000364" y="1428736"/>
            <a:ext cx="5357850" cy="2600343"/>
          </a:xfrm>
          <a:prstGeom prst="rect">
            <a:avLst/>
          </a:prstGeom>
          <a:noFill/>
          <a:ln w="9525">
            <a:noFill/>
            <a:miter lim="800000"/>
            <a:headEnd/>
            <a:tailEnd/>
          </a:ln>
          <a:effectLst/>
        </p:spPr>
      </p:pic>
      <p:pic>
        <p:nvPicPr>
          <p:cNvPr id="2055" name="Picture 7"/>
          <p:cNvPicPr>
            <a:picLocks noChangeAspect="1" noChangeArrowheads="1"/>
          </p:cNvPicPr>
          <p:nvPr/>
        </p:nvPicPr>
        <p:blipFill>
          <a:blip r:embed="rId3"/>
          <a:srcRect/>
          <a:stretch>
            <a:fillRect/>
          </a:stretch>
        </p:blipFill>
        <p:spPr bwMode="auto">
          <a:xfrm>
            <a:off x="2928926" y="4214818"/>
            <a:ext cx="5429288" cy="2537238"/>
          </a:xfrm>
          <a:prstGeom prst="rect">
            <a:avLst/>
          </a:prstGeom>
          <a:noFill/>
          <a:ln w="9525">
            <a:noFill/>
            <a:miter lim="800000"/>
            <a:headEnd/>
            <a:tailEnd/>
          </a:ln>
          <a:effectLst/>
        </p:spPr>
      </p:pic>
      <p:pic>
        <p:nvPicPr>
          <p:cNvPr id="2057" name="Picture 9"/>
          <p:cNvPicPr>
            <a:picLocks noChangeAspect="1" noChangeArrowheads="1"/>
          </p:cNvPicPr>
          <p:nvPr/>
        </p:nvPicPr>
        <p:blipFill>
          <a:blip r:embed="rId4"/>
          <a:srcRect/>
          <a:stretch>
            <a:fillRect/>
          </a:stretch>
        </p:blipFill>
        <p:spPr bwMode="auto">
          <a:xfrm>
            <a:off x="500034" y="1500174"/>
            <a:ext cx="2286016" cy="27581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590912" y="214290"/>
            <a:ext cx="5695732" cy="3054233"/>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1571604" y="3429000"/>
            <a:ext cx="5797446" cy="32242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3400" y="857232"/>
            <a:ext cx="8191500" cy="5105400"/>
          </a:xfrm>
        </p:spPr>
        <p:txBody>
          <a:bodyPr/>
          <a:lstStyle/>
          <a:p>
            <a:r>
              <a:rPr lang="zh-CN" altLang="en-US" sz="2000" dirty="0" smtClean="0"/>
              <a:t>非法境外电视网络接收设备：</a:t>
            </a:r>
            <a:endParaRPr lang="en-US" altLang="zh-CN" sz="2000" dirty="0" smtClean="0"/>
          </a:p>
          <a:p>
            <a:pPr lvl="1"/>
            <a:r>
              <a:rPr lang="zh-CN" altLang="en-US" sz="2000" dirty="0" smtClean="0"/>
              <a:t>通过有线或无线方式连接互联网，接收上百套高清境外节目；接口多样（</a:t>
            </a:r>
            <a:r>
              <a:rPr lang="en-US" altLang="zh-CN" sz="2000" dirty="0" smtClean="0"/>
              <a:t>AVI</a:t>
            </a:r>
            <a:r>
              <a:rPr lang="zh-CN" altLang="en-US" sz="2000" dirty="0" smtClean="0"/>
              <a:t>、</a:t>
            </a:r>
            <a:r>
              <a:rPr lang="en-US" altLang="zh-CN" sz="2000" dirty="0" smtClean="0"/>
              <a:t>HDMI</a:t>
            </a:r>
            <a:r>
              <a:rPr lang="zh-CN" altLang="en-US" sz="2000" dirty="0" smtClean="0"/>
              <a:t>）、对网速要求低（</a:t>
            </a:r>
            <a:r>
              <a:rPr lang="en-US" altLang="zh-CN" sz="2000" dirty="0" smtClean="0"/>
              <a:t>4M</a:t>
            </a:r>
            <a:r>
              <a:rPr lang="zh-CN" altLang="en-US" sz="2000" dirty="0" smtClean="0"/>
              <a:t>即可）、频道切换快、支持</a:t>
            </a:r>
            <a:r>
              <a:rPr lang="en-US" altLang="zh-CN" sz="2000" dirty="0" smtClean="0"/>
              <a:t>7</a:t>
            </a:r>
            <a:r>
              <a:rPr lang="zh-CN" altLang="en-US" sz="2000" dirty="0" smtClean="0"/>
              <a:t>天内容回看、续费方式便捷（报硬件唯一</a:t>
            </a:r>
            <a:r>
              <a:rPr lang="en-US" altLang="zh-CN" sz="2000" dirty="0" smtClean="0"/>
              <a:t>MAC</a:t>
            </a:r>
            <a:r>
              <a:rPr lang="zh-CN" altLang="en-US" sz="2000" dirty="0" smtClean="0"/>
              <a:t>地址，淘宝微信续费）。</a:t>
            </a:r>
            <a:endParaRPr lang="en-US" altLang="zh-CN" sz="2000" dirty="0" smtClean="0"/>
          </a:p>
          <a:p>
            <a:pPr lvl="1"/>
            <a:r>
              <a:rPr lang="zh-CN" altLang="en-US" sz="2000" dirty="0" smtClean="0"/>
              <a:t>形式更加隐蔽，危害更加严重，打击更加困难。</a:t>
            </a:r>
            <a:endParaRPr lang="en-US" altLang="zh-CN" sz="2000" dirty="0" smtClean="0"/>
          </a:p>
          <a:p>
            <a:pPr lvl="1"/>
            <a:endParaRPr lang="en-US" altLang="zh-CN" sz="2000" dirty="0" smtClean="0"/>
          </a:p>
          <a:p>
            <a:endParaRPr lang="zh-CN" altLang="en-US" sz="2000" dirty="0"/>
          </a:p>
        </p:txBody>
      </p:sp>
      <p:pic>
        <p:nvPicPr>
          <p:cNvPr id="1027" name="Picture 3"/>
          <p:cNvPicPr>
            <a:picLocks noChangeAspect="1" noChangeArrowheads="1"/>
          </p:cNvPicPr>
          <p:nvPr/>
        </p:nvPicPr>
        <p:blipFill>
          <a:blip r:embed="rId3"/>
          <a:srcRect/>
          <a:stretch>
            <a:fillRect/>
          </a:stretch>
        </p:blipFill>
        <p:spPr bwMode="auto">
          <a:xfrm>
            <a:off x="642910" y="3000372"/>
            <a:ext cx="3786214" cy="3517763"/>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a:srcRect/>
          <a:stretch>
            <a:fillRect/>
          </a:stretch>
        </p:blipFill>
        <p:spPr bwMode="auto">
          <a:xfrm>
            <a:off x="5000628" y="3060982"/>
            <a:ext cx="3214709" cy="372560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不法网站、论坛主要的违规行为</a:t>
            </a:r>
            <a:endParaRPr lang="zh-CN" altLang="en-US" dirty="0"/>
          </a:p>
        </p:txBody>
      </p:sp>
      <p:sp>
        <p:nvSpPr>
          <p:cNvPr id="3" name="内容占位符 2"/>
          <p:cNvSpPr>
            <a:spLocks noGrp="1"/>
          </p:cNvSpPr>
          <p:nvPr>
            <p:ph idx="1"/>
          </p:nvPr>
        </p:nvSpPr>
        <p:spPr/>
        <p:txBody>
          <a:bodyPr/>
          <a:lstStyle/>
          <a:p>
            <a:r>
              <a:rPr lang="zh-CN" altLang="en-US" sz="2000" dirty="0" smtClean="0"/>
              <a:t>链接、聚合大量涉嫌非法生产、销售、交易、安装和使用非法境外电视网络接收设备、卫星地面接收设施的论坛帖子或网址，便于网民接收大量国家明令禁止落地传播的境外电视节目。</a:t>
            </a:r>
          </a:p>
          <a:p>
            <a:r>
              <a:rPr lang="zh-CN" altLang="en-US" sz="2000" dirty="0" smtClean="0"/>
              <a:t>涉嫌销售可接收大量淫秽色情节目的境外卫星电视接收设备。</a:t>
            </a:r>
            <a:endParaRPr lang="en-US" altLang="zh-CN" sz="2000" dirty="0" smtClean="0"/>
          </a:p>
          <a:p>
            <a:r>
              <a:rPr lang="zh-CN" altLang="en-US" sz="2000" dirty="0" smtClean="0"/>
              <a:t>提供大量境外电视接收设备非法线上交易、节目续费手段和微信、</a:t>
            </a:r>
            <a:r>
              <a:rPr lang="en-US" sz="2000" dirty="0" smtClean="0"/>
              <a:t>QQ</a:t>
            </a:r>
            <a:r>
              <a:rPr lang="zh-CN" altLang="en-US" sz="2000" dirty="0" smtClean="0"/>
              <a:t>、淘宝等多种线上咨询交易联络方式，为不法生产厂家和商家提供线上服务。</a:t>
            </a:r>
            <a:endParaRPr lang="en-US" altLang="zh-CN" sz="2000" dirty="0" smtClean="0"/>
          </a:p>
          <a:p>
            <a:r>
              <a:rPr lang="zh-CN" altLang="en-US" sz="2000" dirty="0" smtClean="0"/>
              <a:t>涉嫌发布可供下载的用于接收境外电视节目的计算机客户端软件、移动互联网客户端和互联网电视客户端软件</a:t>
            </a:r>
            <a:r>
              <a:rPr lang="en-US" sz="2000" dirty="0" smtClean="0"/>
              <a:t>(APP</a:t>
            </a:r>
            <a:r>
              <a:rPr lang="zh-CN" altLang="en-US" sz="2000" dirty="0" smtClean="0"/>
              <a:t>、</a:t>
            </a:r>
            <a:r>
              <a:rPr lang="en-US" sz="2000" dirty="0" smtClean="0"/>
              <a:t>APK)</a:t>
            </a:r>
            <a:r>
              <a:rPr lang="zh-CN" altLang="en-US" sz="2000" dirty="0" smtClean="0"/>
              <a:t>、网址、各种安装指南、使用攻略等软件和信息。</a:t>
            </a:r>
            <a:endParaRPr lang="en-US" altLang="zh-CN" sz="2000" dirty="0" smtClean="0"/>
          </a:p>
          <a:p>
            <a:r>
              <a:rPr lang="zh-CN" altLang="en-US" sz="2000" dirty="0" smtClean="0"/>
              <a:t>涉嫌发布可收看日韩、欧美、港澳台等境外电视频道的各类网上直播源，实时发布境外电视频道节目预告，非法传播境外电视节目。</a:t>
            </a:r>
          </a:p>
          <a:p>
            <a:r>
              <a:rPr lang="zh-CN" altLang="en-US" sz="2000" dirty="0" smtClean="0"/>
              <a:t>解答网民各类有关接收境外电视节目的问题和咨询，使网民可轻易地从“零接触”变成境外电视节目的“使用达人”。</a:t>
            </a:r>
          </a:p>
          <a:p>
            <a:endParaRPr lang="zh-CN" altLang="en-US" sz="2000" dirty="0"/>
          </a:p>
        </p:txBody>
      </p:sp>
      <p:sp>
        <p:nvSpPr>
          <p:cNvPr id="4" name="页脚占位符 3"/>
          <p:cNvSpPr>
            <a:spLocks noGrp="1"/>
          </p:cNvSpPr>
          <p:nvPr>
            <p:ph type="ftr" sz="quarter" idx="4294967295"/>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4" name="页脚占位符 3"/>
          <p:cNvSpPr>
            <a:spLocks noGrp="1"/>
          </p:cNvSpPr>
          <p:nvPr>
            <p:ph type="ftr" sz="quarter" idx="4294967295"/>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pic>
        <p:nvPicPr>
          <p:cNvPr id="4099" name="Picture 3"/>
          <p:cNvPicPr>
            <a:picLocks noChangeAspect="1" noChangeArrowheads="1"/>
          </p:cNvPicPr>
          <p:nvPr/>
        </p:nvPicPr>
        <p:blipFill>
          <a:blip r:embed="rId2"/>
          <a:srcRect/>
          <a:stretch>
            <a:fillRect/>
          </a:stretch>
        </p:blipFill>
        <p:spPr bwMode="auto">
          <a:xfrm>
            <a:off x="4857752" y="1857364"/>
            <a:ext cx="4332707" cy="3714776"/>
          </a:xfrm>
          <a:prstGeom prst="rect">
            <a:avLst/>
          </a:prstGeom>
          <a:noFill/>
          <a:ln w="9525">
            <a:noFill/>
            <a:miter lim="800000"/>
            <a:headEnd/>
            <a:tailEnd/>
          </a:ln>
          <a:effectLst/>
        </p:spPr>
      </p:pic>
      <p:pic>
        <p:nvPicPr>
          <p:cNvPr id="4100" name="Picture 4"/>
          <p:cNvPicPr>
            <a:picLocks noChangeAspect="1" noChangeArrowheads="1"/>
          </p:cNvPicPr>
          <p:nvPr/>
        </p:nvPicPr>
        <p:blipFill>
          <a:blip r:embed="rId3"/>
          <a:srcRect/>
          <a:stretch>
            <a:fillRect/>
          </a:stretch>
        </p:blipFill>
        <p:spPr bwMode="auto">
          <a:xfrm>
            <a:off x="214282" y="1785925"/>
            <a:ext cx="4500594" cy="38912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4294967295"/>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pic>
        <p:nvPicPr>
          <p:cNvPr id="5122" name="Picture 2"/>
          <p:cNvPicPr>
            <a:picLocks noChangeAspect="1" noChangeArrowheads="1"/>
          </p:cNvPicPr>
          <p:nvPr/>
        </p:nvPicPr>
        <p:blipFill>
          <a:blip r:embed="rId2"/>
          <a:srcRect/>
          <a:stretch>
            <a:fillRect/>
          </a:stretch>
        </p:blipFill>
        <p:spPr bwMode="auto">
          <a:xfrm>
            <a:off x="1785918" y="17613"/>
            <a:ext cx="5429288" cy="68403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对案件线索的发现方法</a:t>
            </a:r>
            <a:endParaRPr lang="zh-CN" altLang="en-US" dirty="0"/>
          </a:p>
        </p:txBody>
      </p:sp>
      <p:sp>
        <p:nvSpPr>
          <p:cNvPr id="3" name="内容占位符 2"/>
          <p:cNvSpPr>
            <a:spLocks noGrp="1"/>
          </p:cNvSpPr>
          <p:nvPr>
            <p:ph idx="1"/>
          </p:nvPr>
        </p:nvSpPr>
        <p:spPr/>
        <p:txBody>
          <a:bodyPr/>
          <a:lstStyle/>
          <a:p>
            <a:r>
              <a:rPr lang="en-US" altLang="zh-CN" sz="2400" dirty="0" smtClean="0"/>
              <a:t>1</a:t>
            </a:r>
            <a:r>
              <a:rPr lang="zh-CN" altLang="en-US" sz="2400" dirty="0" smtClean="0"/>
              <a:t>、现场暗访检查：电子电器城现场销售；</a:t>
            </a:r>
            <a:endParaRPr lang="en-US" altLang="zh-CN" sz="2400" dirty="0" smtClean="0"/>
          </a:p>
          <a:p>
            <a:r>
              <a:rPr lang="en-US" altLang="zh-CN" sz="2400" dirty="0" smtClean="0"/>
              <a:t>2</a:t>
            </a:r>
            <a:r>
              <a:rPr lang="zh-CN" altLang="en-US" sz="2400" dirty="0" smtClean="0"/>
              <a:t>、网上发现线索，网下跟踪查处：</a:t>
            </a:r>
            <a:r>
              <a:rPr lang="zh-CN" altLang="en-US" sz="2400" dirty="0" smtClean="0">
                <a:solidFill>
                  <a:srgbClr val="FF0000"/>
                </a:solidFill>
              </a:rPr>
              <a:t>网上销售是目前非法销售的主要手段，是整治工作的主战场</a:t>
            </a:r>
            <a:r>
              <a:rPr lang="zh-CN" altLang="en-US" sz="2400" dirty="0" smtClean="0"/>
              <a:t>。不法网站、论坛提供大量境外电视接收设备非法线上交易、节目续费手段和微信、</a:t>
            </a:r>
            <a:r>
              <a:rPr lang="en-US" sz="2400" dirty="0" smtClean="0"/>
              <a:t>QQ</a:t>
            </a:r>
            <a:r>
              <a:rPr lang="zh-CN" altLang="en-US" sz="2400" dirty="0" smtClean="0"/>
              <a:t>、淘宝等多种线上咨询交易联络方式，为不法生产厂家和销售商家提供线上服务。通过网上发现案件线索后，在网下跟踪侦查，深挖案情，予以查处。</a:t>
            </a:r>
            <a:endParaRPr lang="en-US" altLang="zh-CN" sz="2400" dirty="0" smtClean="0"/>
          </a:p>
          <a:p>
            <a:r>
              <a:rPr lang="en-US" altLang="zh-CN" sz="2400" dirty="0" smtClean="0"/>
              <a:t>3</a:t>
            </a:r>
            <a:r>
              <a:rPr lang="zh-CN" altLang="en-US" sz="2400" dirty="0" smtClean="0"/>
              <a:t>、上级或其它部门转办、举报投诉。</a:t>
            </a:r>
          </a:p>
          <a:p>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srcRect/>
          <a:stretch>
            <a:fillRect/>
          </a:stretch>
        </p:blipFill>
        <p:spPr bwMode="auto">
          <a:xfrm>
            <a:off x="357158" y="1500174"/>
            <a:ext cx="3838351" cy="5084775"/>
          </a:xfrm>
          <a:prstGeom prst="rect">
            <a:avLst/>
          </a:prstGeom>
          <a:noFill/>
          <a:ln w="9525">
            <a:noFill/>
            <a:miter lim="800000"/>
            <a:headEnd/>
            <a:tailEnd/>
          </a:ln>
          <a:effectLst/>
        </p:spPr>
      </p:pic>
      <p:sp>
        <p:nvSpPr>
          <p:cNvPr id="6" name="TextBox 5"/>
          <p:cNvSpPr txBox="1"/>
          <p:nvPr/>
        </p:nvSpPr>
        <p:spPr>
          <a:xfrm>
            <a:off x="214282" y="357166"/>
            <a:ext cx="7858180" cy="830997"/>
          </a:xfrm>
          <a:prstGeom prst="rect">
            <a:avLst/>
          </a:prstGeom>
          <a:noFill/>
        </p:spPr>
        <p:txBody>
          <a:bodyPr wrap="square" rtlCol="0">
            <a:spAutoFit/>
          </a:bodyPr>
          <a:lstStyle/>
          <a:p>
            <a:r>
              <a:rPr lang="zh-CN" altLang="en-US" sz="2400" dirty="0" smtClean="0"/>
              <a:t>刑事处罚依据；非法生产、销售境外电视网络接收设备、提供境外电视软件下载、频道链接服务</a:t>
            </a:r>
            <a:endParaRPr lang="zh-CN" altLang="en-US" sz="2400" dirty="0"/>
          </a:p>
        </p:txBody>
      </p:sp>
      <p:pic>
        <p:nvPicPr>
          <p:cNvPr id="2053" name="Picture 5"/>
          <p:cNvPicPr>
            <a:picLocks noChangeAspect="1" noChangeArrowheads="1"/>
          </p:cNvPicPr>
          <p:nvPr/>
        </p:nvPicPr>
        <p:blipFill>
          <a:blip r:embed="rId4"/>
          <a:srcRect/>
          <a:stretch>
            <a:fillRect/>
          </a:stretch>
        </p:blipFill>
        <p:spPr bwMode="auto">
          <a:xfrm>
            <a:off x="4357686" y="2071678"/>
            <a:ext cx="4583941" cy="785818"/>
          </a:xfrm>
          <a:prstGeom prst="rect">
            <a:avLst/>
          </a:prstGeom>
          <a:noFill/>
          <a:ln w="9525">
            <a:noFill/>
            <a:miter lim="800000"/>
            <a:headEnd/>
            <a:tailEnd/>
          </a:ln>
          <a:effectLst/>
        </p:spPr>
      </p:pic>
      <p:pic>
        <p:nvPicPr>
          <p:cNvPr id="2054" name="Picture 6"/>
          <p:cNvPicPr>
            <a:picLocks noChangeAspect="1" noChangeArrowheads="1"/>
          </p:cNvPicPr>
          <p:nvPr/>
        </p:nvPicPr>
        <p:blipFill>
          <a:blip r:embed="rId5"/>
          <a:srcRect/>
          <a:stretch>
            <a:fillRect/>
          </a:stretch>
        </p:blipFill>
        <p:spPr bwMode="auto">
          <a:xfrm>
            <a:off x="4357686" y="3071810"/>
            <a:ext cx="4572032" cy="34594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非法经营罪</a:t>
            </a:r>
            <a:endParaRPr lang="zh-CN" altLang="en-US" dirty="0"/>
          </a:p>
        </p:txBody>
      </p:sp>
      <p:sp>
        <p:nvSpPr>
          <p:cNvPr id="3" name="内容占位符 2"/>
          <p:cNvSpPr>
            <a:spLocks noGrp="1"/>
          </p:cNvSpPr>
          <p:nvPr>
            <p:ph idx="1"/>
          </p:nvPr>
        </p:nvSpPr>
        <p:spPr/>
        <p:txBody>
          <a:bodyPr/>
          <a:lstStyle/>
          <a:p>
            <a:r>
              <a:rPr lang="zh-CN" altLang="en-US" sz="2000" dirty="0" smtClean="0"/>
              <a:t>第二百二十五条 违反国家规定，有下列非法经营行为之一，</a:t>
            </a:r>
            <a:r>
              <a:rPr lang="zh-CN" altLang="en-US" sz="2000" u="sng" dirty="0" smtClean="0"/>
              <a:t>扰乱市场秩序，情节严重的，处五年以下有期徒刑或者拘役，并处或者单处违法所得一倍以上五倍以下罚金；情节特别严重的，处五年以上有期徒刑，并处违法所得一倍以上五倍以下罚金或者没收财产：</a:t>
            </a:r>
            <a:endParaRPr lang="zh-CN" altLang="en-US" sz="2000" dirty="0" smtClean="0"/>
          </a:p>
          <a:p>
            <a:pPr lvl="1"/>
            <a:r>
              <a:rPr lang="zh-CN" altLang="en-US" sz="1800" u="sng" dirty="0" smtClean="0"/>
              <a:t>（一）未经许可经营法律、行政法规规定的专营、专卖物品或者其他限制买卖的物品的；</a:t>
            </a:r>
            <a:endParaRPr lang="zh-CN" altLang="en-US" sz="1800" dirty="0" smtClean="0"/>
          </a:p>
          <a:p>
            <a:pPr lvl="1"/>
            <a:r>
              <a:rPr lang="zh-CN" altLang="en-US" sz="1800" dirty="0" smtClean="0"/>
              <a:t>（二）买卖进出口许可证、进出口原产地证明以及其他法律、行政法规规定的经营许可证或者批准文件的；</a:t>
            </a:r>
          </a:p>
          <a:p>
            <a:pPr lvl="1"/>
            <a:r>
              <a:rPr lang="zh-CN" altLang="en-US" sz="1800" dirty="0" smtClean="0"/>
              <a:t>（三）未经国家有关主管部门批准非法经营证券、期货、保险业务的，或者非法从事资金支付结算业务的；</a:t>
            </a:r>
          </a:p>
          <a:p>
            <a:pPr lvl="1"/>
            <a:r>
              <a:rPr lang="zh-CN" altLang="en-US" sz="1800" dirty="0" smtClean="0"/>
              <a:t>（四）其他严重扰乱市场秩序的非法经营行为。</a:t>
            </a:r>
            <a:endParaRPr lang="zh-CN" altLang="en-US" sz="1800" dirty="0"/>
          </a:p>
        </p:txBody>
      </p:sp>
      <p:sp>
        <p:nvSpPr>
          <p:cNvPr id="4" name="页脚占位符 3"/>
          <p:cNvSpPr>
            <a:spLocks noGrp="1"/>
          </p:cNvSpPr>
          <p:nvPr>
            <p:ph type="ftr" sz="quarter" idx="11"/>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制作、贩卖、传播淫秽物品罪</a:t>
            </a:r>
            <a:endParaRPr lang="zh-CN" altLang="en-US" dirty="0"/>
          </a:p>
        </p:txBody>
      </p:sp>
      <p:sp>
        <p:nvSpPr>
          <p:cNvPr id="3" name="内容占位符 2"/>
          <p:cNvSpPr>
            <a:spLocks noGrp="1"/>
          </p:cNvSpPr>
          <p:nvPr>
            <p:ph idx="1"/>
          </p:nvPr>
        </p:nvSpPr>
        <p:spPr/>
        <p:txBody>
          <a:bodyPr>
            <a:normAutofit lnSpcReduction="10000"/>
          </a:bodyPr>
          <a:lstStyle/>
          <a:p>
            <a:r>
              <a:rPr lang="zh-CN" altLang="en-US" sz="2000" dirty="0" smtClean="0"/>
              <a:t>第三百六十三条 </a:t>
            </a:r>
            <a:r>
              <a:rPr lang="zh-CN" altLang="en-US" sz="2000" u="sng" dirty="0" smtClean="0"/>
              <a:t>以牟利为目的，制作、复制、出版、贩卖、传播淫秽物品的，处三年以下有期徒刑、拘役或者管制，并处罚金；情节严重的，处三年以上十年以下有期徒刑，并处罚金；情节特别严重的，处十年以上有期徒刑或者无期徒刑，并处罚金或者没收财产。</a:t>
            </a:r>
            <a:endParaRPr lang="zh-CN" altLang="en-US" sz="2000" dirty="0" smtClean="0"/>
          </a:p>
          <a:p>
            <a:r>
              <a:rPr lang="zh-CN" altLang="en-US" sz="2000" dirty="0" smtClean="0"/>
              <a:t>第三百六十四条 传播淫秽的书刊、影片、音像、图片或者其他淫秽物品，情节严重的，处二年以下有期徒刑、拘役或者管制。</a:t>
            </a:r>
          </a:p>
          <a:p>
            <a:r>
              <a:rPr lang="zh-CN" altLang="en-US" sz="2000" dirty="0" smtClean="0"/>
              <a:t>组织播放淫秽的电影、录像等音像制品的，处三年以下有期徒刑、拘役或者管制，并处罚金；情节严重的，处三年以上十年以下有期徒刑，并处罚金。</a:t>
            </a:r>
          </a:p>
          <a:p>
            <a:r>
              <a:rPr lang="zh-CN" altLang="en-US" sz="2000" dirty="0" smtClean="0"/>
              <a:t>制作、复制淫秽的电影、录像等音像制品组织播放的，依照第二款的规定从重处罚。</a:t>
            </a:r>
          </a:p>
          <a:p>
            <a:r>
              <a:rPr lang="zh-CN" altLang="en-US" sz="2000" dirty="0" smtClean="0"/>
              <a:t>向不满十八周岁的未成年人传播淫秽物品的，从重处罚。</a:t>
            </a:r>
          </a:p>
          <a:p>
            <a:r>
              <a:rPr lang="zh-CN" altLang="en-US" sz="2000" dirty="0" smtClean="0"/>
              <a:t>第三百六十六条 单位犯本节第三百六十三条、第三百六十四条、第三百六十五条规定之罪的，对单位判处罚金，并对其直接负责的主管人员和其他直接责任人员，依照各该条的规定处罚。</a:t>
            </a:r>
          </a:p>
          <a:p>
            <a:endParaRPr lang="zh-CN" altLang="en-US" sz="2000" dirty="0"/>
          </a:p>
        </p:txBody>
      </p:sp>
      <p:sp>
        <p:nvSpPr>
          <p:cNvPr id="4" name="页脚占位符 3"/>
          <p:cNvSpPr>
            <a:spLocks noGrp="1"/>
          </p:cNvSpPr>
          <p:nvPr>
            <p:ph type="ftr" sz="quarter" idx="11"/>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危害国家安全罪</a:t>
            </a:r>
            <a:endParaRPr lang="zh-CN" altLang="en-US" dirty="0"/>
          </a:p>
        </p:txBody>
      </p:sp>
      <p:sp>
        <p:nvSpPr>
          <p:cNvPr id="3" name="内容占位符 2"/>
          <p:cNvSpPr>
            <a:spLocks noGrp="1"/>
          </p:cNvSpPr>
          <p:nvPr>
            <p:ph idx="1"/>
          </p:nvPr>
        </p:nvSpPr>
        <p:spPr/>
        <p:txBody>
          <a:bodyPr>
            <a:normAutofit lnSpcReduction="10000"/>
          </a:bodyPr>
          <a:lstStyle/>
          <a:p>
            <a:r>
              <a:rPr lang="zh-CN" altLang="en-US" sz="2000" dirty="0" smtClean="0"/>
              <a:t>第一百零三条　</a:t>
            </a:r>
            <a:r>
              <a:rPr lang="en-US" altLang="zh-CN" sz="2000" dirty="0" smtClean="0"/>
              <a:t>【</a:t>
            </a:r>
            <a:r>
              <a:rPr lang="zh-CN" altLang="en-US" sz="2000" dirty="0" smtClean="0"/>
              <a:t>分裂国家罪、煽动分裂国家罪</a:t>
            </a:r>
            <a:r>
              <a:rPr lang="en-US" altLang="zh-CN" sz="2000" dirty="0" smtClean="0"/>
              <a:t>】</a:t>
            </a:r>
            <a:r>
              <a:rPr lang="zh-CN" altLang="en-US" sz="2000" dirty="0" smtClean="0"/>
              <a:t>组织、策划、实施分裂国家、破坏国家统一的，对首要分子或者罪行重大的，处无期徒刑或者十年以上有期徒刑；对积极参加的，处三年以上十年以下有期徒刑；对其他参加的，处三年以下有期徒刑、拘役、管制或者剥夺政治权利。</a:t>
            </a:r>
            <a:r>
              <a:rPr lang="en-US" sz="2000" dirty="0" smtClean="0"/>
              <a:t/>
            </a:r>
            <a:br>
              <a:rPr lang="en-US" sz="2000" dirty="0" smtClean="0"/>
            </a:br>
            <a:r>
              <a:rPr lang="zh-CN" altLang="en-US" sz="2000" dirty="0" smtClean="0"/>
              <a:t>　　</a:t>
            </a:r>
            <a:r>
              <a:rPr lang="zh-CN" altLang="en-US" sz="2000" u="sng" dirty="0" smtClean="0"/>
              <a:t>煽动分裂国家、破坏国家统一的，处五年以下有期徒刑、拘役、管制或者剥夺政治权利；首要分子或者罪行重大的，处五年以上有期徒刑。</a:t>
            </a:r>
            <a:endParaRPr lang="zh-CN" altLang="en-US" sz="2000" dirty="0" smtClean="0"/>
          </a:p>
          <a:p>
            <a:r>
              <a:rPr lang="zh-CN" altLang="en-US" sz="2000" dirty="0" smtClean="0"/>
              <a:t>　第一百零五条　</a:t>
            </a:r>
            <a:r>
              <a:rPr lang="en-US" altLang="zh-CN" sz="2000" dirty="0" smtClean="0"/>
              <a:t>【</a:t>
            </a:r>
            <a:r>
              <a:rPr lang="zh-CN" altLang="en-US" sz="2000" dirty="0" smtClean="0"/>
              <a:t>颠覆国家政权罪、煽动颠覆国家政权罪</a:t>
            </a:r>
            <a:r>
              <a:rPr lang="en-US" altLang="zh-CN" sz="2000" dirty="0" smtClean="0"/>
              <a:t>】</a:t>
            </a:r>
            <a:r>
              <a:rPr lang="zh-CN" altLang="en-US" sz="2000" dirty="0" smtClean="0"/>
              <a:t>组织、策划、实施颠覆国家政权、推翻社会主义制度的，对首要分子或者罪行重大的，处无期徒刑或者十年以上有期徒刑；对积极参加的，处三年以上十年以下有期徒刑；对其他参加的，处三年以下有期徒刑、拘役、管制或者剥夺政治权利。</a:t>
            </a:r>
            <a:r>
              <a:rPr lang="en-US" sz="2000" dirty="0" smtClean="0"/>
              <a:t/>
            </a:r>
            <a:br>
              <a:rPr lang="en-US" sz="2000" dirty="0" smtClean="0"/>
            </a:br>
            <a:r>
              <a:rPr lang="zh-CN" altLang="en-US" sz="2000" dirty="0" smtClean="0"/>
              <a:t>　　</a:t>
            </a:r>
            <a:r>
              <a:rPr lang="zh-CN" altLang="en-US" sz="2000" u="sng" dirty="0" smtClean="0"/>
              <a:t>以造谣、诽谤或者其他方式煽动颠覆国家政权、推翻社会主义制度的，处五年以下有期徒刑、拘役、管制或者剥夺政治权利；首要分子或者罪行重大的，处五年以上有期徒刑。</a:t>
            </a:r>
            <a:endParaRPr lang="zh-CN" altLang="en-US" sz="2000" dirty="0" smtClean="0"/>
          </a:p>
          <a:p>
            <a:endParaRPr lang="zh-CN" altLang="en-US" sz="2000" dirty="0"/>
          </a:p>
        </p:txBody>
      </p:sp>
      <p:sp>
        <p:nvSpPr>
          <p:cNvPr id="4" name="页脚占位符 3"/>
          <p:cNvSpPr>
            <a:spLocks noGrp="1"/>
          </p:cNvSpPr>
          <p:nvPr>
            <p:ph type="ftr" sz="quarter" idx="11"/>
          </p:nvPr>
        </p:nvSpPr>
        <p:spPr>
          <a:xfrm>
            <a:off x="6357950" y="6648475"/>
            <a:ext cx="2900354" cy="352425"/>
          </a:xfrm>
          <a:prstGeom prst="rect">
            <a:avLst/>
          </a:prstGeom>
        </p:spPr>
        <p:txBody>
          <a:bodyPr/>
          <a:lstStyle/>
          <a:p>
            <a:r>
              <a:rPr lang="zh-CN" altLang="en-US" dirty="0"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对设备的鉴定</a:t>
            </a:r>
            <a:endParaRPr lang="zh-CN" altLang="en-US" dirty="0"/>
          </a:p>
        </p:txBody>
      </p:sp>
      <p:sp>
        <p:nvSpPr>
          <p:cNvPr id="3" name="内容占位符 2"/>
          <p:cNvSpPr>
            <a:spLocks noGrp="1"/>
          </p:cNvSpPr>
          <p:nvPr>
            <p:ph idx="1"/>
          </p:nvPr>
        </p:nvSpPr>
        <p:spPr/>
        <p:txBody>
          <a:bodyPr/>
          <a:lstStyle/>
          <a:p>
            <a:endParaRPr lang="zh-CN" altLang="en-US" dirty="0" smtClean="0"/>
          </a:p>
          <a:p>
            <a:endParaRPr lang="zh-CN" altLang="en-US" dirty="0"/>
          </a:p>
        </p:txBody>
      </p:sp>
      <p:sp>
        <p:nvSpPr>
          <p:cNvPr id="4" name="页脚占位符 3"/>
          <p:cNvSpPr>
            <a:spLocks noGrp="1"/>
          </p:cNvSpPr>
          <p:nvPr>
            <p:ph type="ftr" sz="quarter" idx="11"/>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pic>
        <p:nvPicPr>
          <p:cNvPr id="5" name="图片 4"/>
          <p:cNvPicPr/>
          <p:nvPr/>
        </p:nvPicPr>
        <p:blipFill>
          <a:blip r:embed="rId2"/>
          <a:srcRect/>
          <a:stretch>
            <a:fillRect/>
          </a:stretch>
        </p:blipFill>
        <p:spPr bwMode="auto">
          <a:xfrm>
            <a:off x="3929058" y="1357298"/>
            <a:ext cx="5214942" cy="5072098"/>
          </a:xfrm>
          <a:prstGeom prst="rect">
            <a:avLst/>
          </a:prstGeom>
          <a:noFill/>
          <a:ln w="9525">
            <a:noFill/>
            <a:miter lim="800000"/>
            <a:headEnd/>
            <a:tailEnd/>
          </a:ln>
        </p:spPr>
      </p:pic>
      <p:pic>
        <p:nvPicPr>
          <p:cNvPr id="6" name="Picture 3"/>
          <p:cNvPicPr>
            <a:picLocks noChangeAspect="1" noChangeArrowheads="1"/>
          </p:cNvPicPr>
          <p:nvPr/>
        </p:nvPicPr>
        <p:blipFill>
          <a:blip r:embed="rId3"/>
          <a:srcRect/>
          <a:stretch>
            <a:fillRect/>
          </a:stretch>
        </p:blipFill>
        <p:spPr bwMode="auto">
          <a:xfrm>
            <a:off x="162145" y="1428736"/>
            <a:ext cx="3838351" cy="50847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857232"/>
            <a:ext cx="8858280" cy="5500726"/>
          </a:xfrm>
        </p:spPr>
        <p:txBody>
          <a:bodyPr>
            <a:normAutofit lnSpcReduction="10000"/>
          </a:bodyPr>
          <a:lstStyle/>
          <a:p>
            <a:r>
              <a:rPr lang="zh-CN" altLang="en-US" sz="2800" dirty="0" smtClean="0"/>
              <a:t>对非法境外电视网络接收设备和软件的鉴定要点：</a:t>
            </a:r>
            <a:endParaRPr lang="en-US" altLang="zh-CN" sz="2800" dirty="0" smtClean="0"/>
          </a:p>
          <a:p>
            <a:pPr lvl="1"/>
            <a:r>
              <a:rPr lang="en-US" altLang="zh-CN" sz="2400" dirty="0" smtClean="0"/>
              <a:t>1</a:t>
            </a:r>
            <a:r>
              <a:rPr lang="zh-CN" altLang="en-US" sz="2400" dirty="0" smtClean="0"/>
              <a:t>、该设备或软件是否可以收到境外电视节目；</a:t>
            </a:r>
            <a:endParaRPr lang="en-US" altLang="zh-CN" sz="2400" dirty="0" smtClean="0"/>
          </a:p>
          <a:p>
            <a:pPr lvl="1"/>
            <a:r>
              <a:rPr lang="en-US" altLang="zh-CN" sz="2400" dirty="0" smtClean="0"/>
              <a:t>2</a:t>
            </a:r>
            <a:r>
              <a:rPr lang="zh-CN" altLang="en-US" sz="2400" dirty="0" smtClean="0"/>
              <a:t>、所收到的境外电视节目的性质：是否允许在我国落地、是否含淫秽色情内容、是否含敏感内容；</a:t>
            </a:r>
            <a:endParaRPr lang="en-US" altLang="zh-CN" sz="2400" dirty="0" smtClean="0"/>
          </a:p>
          <a:p>
            <a:pPr lvl="1"/>
            <a:r>
              <a:rPr lang="en-US" altLang="zh-CN" sz="2400" dirty="0" smtClean="0"/>
              <a:t>3</a:t>
            </a:r>
            <a:r>
              <a:rPr lang="zh-CN" altLang="en-US" sz="2400" dirty="0" smtClean="0"/>
              <a:t>、应利用设备或软件可接收境外电视节目，便于取证的时机，进行鉴定。有时虽没收了非法设备，但由于没有账户与密码，或由于服务器已断开，导致看不到境外电视内容，难以做出鉴定。</a:t>
            </a:r>
            <a:r>
              <a:rPr lang="zh-CN" altLang="en-US" sz="2400" dirty="0" smtClean="0">
                <a:solidFill>
                  <a:srgbClr val="FF0000"/>
                </a:solidFill>
              </a:rPr>
              <a:t>所以，最好在行动前买一个非法设备或软件，先完成鉴定工作。</a:t>
            </a:r>
            <a:endParaRPr lang="en-US" altLang="zh-CN" sz="2400" dirty="0" smtClean="0">
              <a:solidFill>
                <a:srgbClr val="FF0000"/>
              </a:solidFill>
            </a:endParaRPr>
          </a:p>
          <a:p>
            <a:pPr lvl="1"/>
            <a:r>
              <a:rPr lang="en-US" altLang="zh-CN" sz="2400" dirty="0" smtClean="0"/>
              <a:t>4</a:t>
            </a:r>
            <a:r>
              <a:rPr lang="zh-CN" altLang="en-US" sz="2400" dirty="0" smtClean="0"/>
              <a:t>、如利用一个用户账号和密码已鉴定某个设备或软件可接收境外电视节目，则凡是安装该软件的所有类型设备均可适用该设备或软件的鉴定结论，而无需拥有这些设备的用户账号、密码。查封大批量非法设备并界定涉案金额时，可采用这种鉴定方式。</a:t>
            </a:r>
            <a:endParaRPr lang="en-US" altLang="zh-CN" sz="24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7158" y="742952"/>
            <a:ext cx="4038600" cy="5472130"/>
          </a:xfrm>
        </p:spPr>
        <p:txBody>
          <a:bodyPr>
            <a:normAutofit lnSpcReduction="10000"/>
          </a:bodyPr>
          <a:lstStyle/>
          <a:p>
            <a:r>
              <a:rPr lang="zh-CN" altLang="en-US" dirty="0" smtClean="0"/>
              <a:t>中华人民共和国刑事诉讼法</a:t>
            </a:r>
            <a:endParaRPr lang="en-US" altLang="zh-CN" dirty="0" smtClean="0"/>
          </a:p>
          <a:p>
            <a:r>
              <a:rPr lang="zh-CN" altLang="en-US" sz="2000" u="sng" dirty="0" smtClean="0"/>
              <a:t>第一百四十四条 为了查明案情，需要解决案件中某些专门性问题的时候，应当指派、聘请有专门知识的人进行鉴定。</a:t>
            </a:r>
            <a:endParaRPr lang="zh-CN" altLang="en-US" sz="2000" dirty="0" smtClean="0"/>
          </a:p>
          <a:p>
            <a:r>
              <a:rPr lang="zh-CN" altLang="en-US" sz="2000" u="sng" dirty="0" smtClean="0"/>
              <a:t>第一百四十五条 鉴定人进行鉴定后，应当写出鉴定意见，并且签名。</a:t>
            </a:r>
            <a:endParaRPr lang="zh-CN" altLang="en-US" sz="2000" dirty="0" smtClean="0"/>
          </a:p>
          <a:p>
            <a:r>
              <a:rPr lang="zh-CN" altLang="en-US" sz="2000" u="sng" dirty="0" smtClean="0"/>
              <a:t>鉴定人故意作虚假鉴定的，应当承担法律责任。</a:t>
            </a:r>
            <a:endParaRPr lang="zh-CN" altLang="en-US" sz="2000" dirty="0" smtClean="0"/>
          </a:p>
          <a:p>
            <a:r>
              <a:rPr lang="zh-CN" altLang="en-US" sz="2000" dirty="0" smtClean="0"/>
              <a:t>第一百四十六条 侦查机关应当将用作证据的鉴定意见告知犯罪嫌疑人、被害人。如果犯罪嫌疑人、被害人提出申请，可以补充鉴定或者重新鉴定。</a:t>
            </a:r>
          </a:p>
          <a:p>
            <a:endParaRPr lang="zh-CN" altLang="en-US" dirty="0"/>
          </a:p>
        </p:txBody>
      </p:sp>
      <p:sp>
        <p:nvSpPr>
          <p:cNvPr id="4" name="页脚占位符 3"/>
          <p:cNvSpPr>
            <a:spLocks noGrp="1"/>
          </p:cNvSpPr>
          <p:nvPr>
            <p:ph type="ftr" sz="quarter" idx="11"/>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pic>
        <p:nvPicPr>
          <p:cNvPr id="3074" name="Picture 2"/>
          <p:cNvPicPr>
            <a:picLocks noChangeAspect="1" noChangeArrowheads="1"/>
          </p:cNvPicPr>
          <p:nvPr/>
        </p:nvPicPr>
        <p:blipFill>
          <a:blip r:embed="rId2"/>
          <a:srcRect/>
          <a:stretch>
            <a:fillRect/>
          </a:stretch>
        </p:blipFill>
        <p:spPr bwMode="auto">
          <a:xfrm>
            <a:off x="4572000" y="357166"/>
            <a:ext cx="4467225" cy="6248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2"/>
          <p:cNvSpPr>
            <a:spLocks noGrp="1"/>
          </p:cNvSpPr>
          <p:nvPr>
            <p:ph idx="1"/>
          </p:nvPr>
        </p:nvSpPr>
        <p:spPr>
          <a:xfrm>
            <a:off x="285720" y="1214422"/>
            <a:ext cx="3181344" cy="2214578"/>
          </a:xfrm>
        </p:spPr>
        <p:txBody>
          <a:bodyPr/>
          <a:lstStyle/>
          <a:p>
            <a:r>
              <a:rPr lang="zh-CN" altLang="en-US" dirty="0" smtClean="0"/>
              <a:t>鉴定的同时，勿忘取证，确保鉴定内容和结论有据可查。</a:t>
            </a:r>
            <a:endParaRPr lang="zh-CN" altLang="en-US" dirty="0"/>
          </a:p>
        </p:txBody>
      </p:sp>
      <p:sp>
        <p:nvSpPr>
          <p:cNvPr id="4" name="页脚占位符 3"/>
          <p:cNvSpPr>
            <a:spLocks noGrp="1"/>
          </p:cNvSpPr>
          <p:nvPr>
            <p:ph type="ftr" sz="quarter" idx="11"/>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pic>
        <p:nvPicPr>
          <p:cNvPr id="2050" name="Picture 2"/>
          <p:cNvPicPr>
            <a:picLocks noChangeAspect="1" noChangeArrowheads="1"/>
          </p:cNvPicPr>
          <p:nvPr/>
        </p:nvPicPr>
        <p:blipFill>
          <a:blip r:embed="rId2"/>
          <a:srcRect/>
          <a:stretch>
            <a:fillRect/>
          </a:stretch>
        </p:blipFill>
        <p:spPr bwMode="auto">
          <a:xfrm>
            <a:off x="3428992" y="0"/>
            <a:ext cx="4000528" cy="491237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1168423" y="4857760"/>
            <a:ext cx="6618287" cy="1781175"/>
          </a:xfrm>
          <a:prstGeom prst="rect">
            <a:avLst/>
          </a:prstGeom>
          <a:noFill/>
          <a:ln w="9525">
            <a:noFill/>
            <a:miter lim="800000"/>
            <a:headEnd/>
            <a:tailEnd/>
          </a:ln>
          <a:effectLst/>
        </p:spPr>
      </p:pic>
      <p:sp>
        <p:nvSpPr>
          <p:cNvPr id="7" name="下箭头 6"/>
          <p:cNvSpPr/>
          <p:nvPr/>
        </p:nvSpPr>
        <p:spPr>
          <a:xfrm rot="20575172">
            <a:off x="1764709" y="3359207"/>
            <a:ext cx="928694" cy="12159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14282" y="357166"/>
            <a:ext cx="8358246" cy="461665"/>
          </a:xfrm>
          <a:prstGeom prst="rect">
            <a:avLst/>
          </a:prstGeom>
          <a:noFill/>
        </p:spPr>
        <p:txBody>
          <a:bodyPr wrap="square" rtlCol="0">
            <a:spAutoFit/>
          </a:bodyPr>
          <a:lstStyle/>
          <a:p>
            <a:pPr marL="342900" lvl="1" indent="-342900">
              <a:buClr>
                <a:schemeClr val="tx2"/>
              </a:buClr>
              <a:buFont typeface="Wingdings" pitchFamily="2" charset="2"/>
              <a:buChar char="v"/>
            </a:pPr>
            <a:r>
              <a:rPr lang="zh-CN" altLang="en-US" sz="2400" dirty="0" smtClean="0"/>
              <a:t>行政处罚依据：非法生产、销售境外电视网络接收设备</a:t>
            </a:r>
          </a:p>
        </p:txBody>
      </p:sp>
      <p:sp>
        <p:nvSpPr>
          <p:cNvPr id="11" name="TextBox 10"/>
          <p:cNvSpPr txBox="1"/>
          <p:nvPr/>
        </p:nvSpPr>
        <p:spPr>
          <a:xfrm>
            <a:off x="395536" y="1340768"/>
            <a:ext cx="8176992" cy="5047536"/>
          </a:xfrm>
          <a:prstGeom prst="rect">
            <a:avLst/>
          </a:prstGeom>
          <a:noFill/>
        </p:spPr>
        <p:txBody>
          <a:bodyPr wrap="square" rtlCol="0">
            <a:spAutoFit/>
          </a:bodyPr>
          <a:lstStyle/>
          <a:p>
            <a:pPr marL="0" lvl="1"/>
            <a:r>
              <a:rPr lang="zh-CN" altLang="en-US" sz="2200" dirty="0" smtClean="0"/>
              <a:t>工信部、公安部、商务部、国家质检总局、工商总局、新闻出版广电总局</a:t>
            </a:r>
            <a:r>
              <a:rPr lang="en-US" altLang="zh-CN" sz="2200" dirty="0" smtClean="0"/>
              <a:t>2015</a:t>
            </a:r>
            <a:r>
              <a:rPr lang="zh-CN" altLang="en-US" sz="2200" dirty="0" smtClean="0"/>
              <a:t>年联合</a:t>
            </a:r>
            <a:r>
              <a:rPr lang="zh-CN" altLang="en-US" sz="2200" dirty="0" smtClean="0"/>
              <a:t>下发</a:t>
            </a:r>
            <a:r>
              <a:rPr lang="en-US" altLang="zh-CN" sz="2200" dirty="0" smtClean="0"/>
              <a:t>《</a:t>
            </a:r>
            <a:r>
              <a:rPr lang="zh-CN" altLang="en-US" sz="2200" dirty="0" smtClean="0"/>
              <a:t>关于开展互联网电视接收设备生产企业检查的通知</a:t>
            </a:r>
            <a:r>
              <a:rPr lang="en-US" altLang="zh-CN" sz="2200" dirty="0" smtClean="0"/>
              <a:t>》</a:t>
            </a:r>
            <a:r>
              <a:rPr lang="zh-CN" altLang="en-US" sz="2200" dirty="0" smtClean="0"/>
              <a:t>（工信部联电子函</a:t>
            </a:r>
            <a:r>
              <a:rPr lang="en-US" altLang="zh-CN" sz="2200" dirty="0" smtClean="0"/>
              <a:t>[2015]565</a:t>
            </a:r>
            <a:r>
              <a:rPr lang="zh-CN" altLang="en-US" sz="2200" dirty="0" smtClean="0"/>
              <a:t>号）：</a:t>
            </a:r>
            <a:endParaRPr lang="en-US" altLang="zh-CN" sz="2200" dirty="0" smtClean="0"/>
          </a:p>
          <a:p>
            <a:pPr marL="0" lvl="1"/>
            <a:r>
              <a:rPr lang="en-US" altLang="zh-CN" sz="2200" dirty="0"/>
              <a:t> </a:t>
            </a:r>
            <a:r>
              <a:rPr lang="en-US" altLang="zh-CN" sz="2200" dirty="0" smtClean="0"/>
              <a:t>       </a:t>
            </a:r>
            <a:r>
              <a:rPr lang="zh-CN" altLang="en-US" sz="2200" dirty="0" smtClean="0"/>
              <a:t>主要检查内容：</a:t>
            </a:r>
            <a:r>
              <a:rPr lang="zh-CN" altLang="en-US" sz="2200" dirty="0" smtClean="0"/>
              <a:t>企业是否取得营业执照。企业是否存在质量违法行为，</a:t>
            </a:r>
            <a:r>
              <a:rPr lang="zh-CN" altLang="en-US" sz="2200" dirty="0" smtClean="0">
                <a:solidFill>
                  <a:srgbClr val="FF0000"/>
                </a:solidFill>
              </a:rPr>
              <a:t>包括所生产的互联网电视接收设备是否按规定获得强制性产品认证，</a:t>
            </a:r>
            <a:r>
              <a:rPr lang="zh-CN" altLang="en-US" sz="2200" dirty="0" smtClean="0"/>
              <a:t>产品质量是否检验合格，产品或包装是否有中文标明的产品名称，生产厂厂名和厂址，是否伪造或冒用厂名厂址以及质量标志等。</a:t>
            </a:r>
            <a:endParaRPr lang="en-US" altLang="zh-CN" sz="2200" dirty="0" smtClean="0"/>
          </a:p>
          <a:p>
            <a:pPr marL="0" lvl="1"/>
            <a:endParaRPr lang="en-US" altLang="zh-CN" sz="2200" dirty="0" smtClean="0"/>
          </a:p>
          <a:p>
            <a:r>
              <a:rPr lang="en-US" altLang="zh-CN" sz="2200" dirty="0"/>
              <a:t> </a:t>
            </a:r>
            <a:r>
              <a:rPr lang="en-US" altLang="zh-CN" sz="2200" dirty="0" smtClean="0"/>
              <a:t>       </a:t>
            </a:r>
            <a:r>
              <a:rPr lang="zh-CN" altLang="en-US" sz="2200" dirty="0" smtClean="0"/>
              <a:t>依据法规：</a:t>
            </a:r>
            <a:endParaRPr lang="en-US" altLang="zh-CN" sz="2200" dirty="0" smtClean="0"/>
          </a:p>
          <a:p>
            <a:pPr algn="ctr"/>
            <a:r>
              <a:rPr lang="en-US" altLang="zh-CN" sz="2000" b="1" dirty="0" smtClean="0"/>
              <a:t>《</a:t>
            </a:r>
            <a:r>
              <a:rPr lang="zh-CN" altLang="en-US" sz="2000" b="1" dirty="0"/>
              <a:t>中华人民共和国认证认可条例</a:t>
            </a:r>
            <a:r>
              <a:rPr lang="en-US" altLang="zh-CN" sz="2000" b="1" dirty="0"/>
              <a:t>》</a:t>
            </a:r>
            <a:r>
              <a:rPr lang="zh-CN" altLang="en-US" sz="2000" b="1" dirty="0"/>
              <a:t>（国务院令第</a:t>
            </a:r>
            <a:r>
              <a:rPr lang="en-US" altLang="zh-CN" sz="2000" b="1" dirty="0"/>
              <a:t>390</a:t>
            </a:r>
            <a:r>
              <a:rPr lang="zh-CN" altLang="en-US" sz="2000" b="1" dirty="0"/>
              <a:t>号）</a:t>
            </a:r>
            <a:endParaRPr lang="en-US" altLang="zh-CN" sz="2000" b="1" dirty="0"/>
          </a:p>
          <a:p>
            <a:pPr algn="ctr"/>
            <a:r>
              <a:rPr lang="en-US" altLang="zh-CN" sz="2000" b="1" dirty="0"/>
              <a:t>《</a:t>
            </a:r>
            <a:r>
              <a:rPr lang="zh-CN" altLang="en-US" sz="2000" b="1" dirty="0"/>
              <a:t>强制性产品认证管理规定</a:t>
            </a:r>
            <a:r>
              <a:rPr lang="en-US" altLang="zh-CN" sz="2000" b="1" dirty="0"/>
              <a:t>》</a:t>
            </a:r>
            <a:r>
              <a:rPr lang="zh-CN" altLang="en-US" sz="2000" b="1" dirty="0"/>
              <a:t>（国家质检总局令第</a:t>
            </a:r>
            <a:r>
              <a:rPr lang="en-US" altLang="zh-CN" sz="2000" b="1" dirty="0"/>
              <a:t>117</a:t>
            </a:r>
            <a:r>
              <a:rPr lang="zh-CN" altLang="en-US" sz="2000" b="1" dirty="0"/>
              <a:t>号）</a:t>
            </a:r>
            <a:endParaRPr lang="en-US" altLang="zh-CN" sz="2000" b="1" dirty="0"/>
          </a:p>
          <a:p>
            <a:pPr algn="ctr"/>
            <a:r>
              <a:rPr lang="en-US" altLang="zh-CN" sz="2000" b="1" dirty="0"/>
              <a:t>《</a:t>
            </a:r>
            <a:r>
              <a:rPr lang="zh-CN" altLang="en-US" sz="2000" b="1" dirty="0"/>
              <a:t>无证无照经营查处办法</a:t>
            </a:r>
            <a:r>
              <a:rPr lang="en-US" altLang="zh-CN" sz="2000" b="1" dirty="0"/>
              <a:t>》</a:t>
            </a:r>
            <a:r>
              <a:rPr lang="zh-CN" altLang="en-US" sz="2000" b="1" dirty="0"/>
              <a:t>（国务院令第</a:t>
            </a:r>
            <a:r>
              <a:rPr lang="en-US" altLang="zh-CN" sz="2000" b="1" dirty="0"/>
              <a:t>684</a:t>
            </a:r>
            <a:r>
              <a:rPr lang="zh-CN" altLang="en-US" sz="2000" b="1" dirty="0"/>
              <a:t>号）</a:t>
            </a:r>
            <a:endParaRPr lang="en-US" altLang="zh-CN" sz="2000" b="1" dirty="0"/>
          </a:p>
          <a:p>
            <a:pPr algn="ctr"/>
            <a:endParaRPr lang="zh-CN" altLang="en-US" sz="2000" b="1" dirty="0"/>
          </a:p>
          <a:p>
            <a:pPr marL="0" lvl="1"/>
            <a:endParaRPr lang="zh-CN" altLang="en-US" sz="2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t="11583"/>
          <a:stretch>
            <a:fillRect/>
          </a:stretch>
        </p:blipFill>
        <p:spPr bwMode="auto">
          <a:xfrm>
            <a:off x="0" y="142852"/>
            <a:ext cx="8948767" cy="3271783"/>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0" y="3500438"/>
            <a:ext cx="5214942" cy="2486025"/>
          </a:xfrm>
          <a:prstGeom prst="rect">
            <a:avLst/>
          </a:prstGeom>
          <a:noFill/>
          <a:ln w="9525">
            <a:noFill/>
            <a:miter lim="800000"/>
            <a:headEnd/>
            <a:tailEnd/>
          </a:ln>
          <a:effectLst/>
        </p:spPr>
      </p:pic>
      <p:sp>
        <p:nvSpPr>
          <p:cNvPr id="6" name="TextBox 5"/>
          <p:cNvSpPr txBox="1"/>
          <p:nvPr/>
        </p:nvSpPr>
        <p:spPr>
          <a:xfrm>
            <a:off x="357158" y="6286520"/>
            <a:ext cx="8358246" cy="307777"/>
          </a:xfrm>
          <a:prstGeom prst="rect">
            <a:avLst/>
          </a:prstGeom>
          <a:noFill/>
        </p:spPr>
        <p:txBody>
          <a:bodyPr wrap="square" rtlCol="0">
            <a:spAutoFit/>
          </a:bodyPr>
          <a:lstStyle/>
          <a:p>
            <a:r>
              <a:rPr lang="en-US" altLang="zh-CN" sz="1400" dirty="0" smtClean="0">
                <a:hlinkClick r:id="rId4"/>
              </a:rPr>
              <a:t>http://www.cnca.gov.cn/bsdt/ywzl/qzxcprz/ssgz_1104/201512/t20151209_50221.shtml</a:t>
            </a:r>
            <a:endParaRPr lang="zh-CN" altLang="en-US" sz="1400" dirty="0"/>
          </a:p>
        </p:txBody>
      </p:sp>
      <p:pic>
        <p:nvPicPr>
          <p:cNvPr id="2" name="Picture 2"/>
          <p:cNvPicPr>
            <a:picLocks noChangeAspect="1" noChangeArrowheads="1"/>
          </p:cNvPicPr>
          <p:nvPr/>
        </p:nvPicPr>
        <p:blipFill>
          <a:blip r:embed="rId5"/>
          <a:srcRect/>
          <a:stretch>
            <a:fillRect/>
          </a:stretch>
        </p:blipFill>
        <p:spPr bwMode="auto">
          <a:xfrm>
            <a:off x="5357818" y="3500438"/>
            <a:ext cx="3372800" cy="25201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2000232" y="87314"/>
            <a:ext cx="6072230" cy="6224318"/>
          </a:xfrm>
          <a:prstGeom prst="rect">
            <a:avLst/>
          </a:prstGeom>
          <a:noFill/>
          <a:ln w="9525">
            <a:noFill/>
            <a:miter lim="800000"/>
            <a:headEnd/>
            <a:tailEnd/>
          </a:ln>
          <a:effectLst/>
        </p:spPr>
      </p:pic>
      <p:sp>
        <p:nvSpPr>
          <p:cNvPr id="5" name="TextBox 4"/>
          <p:cNvSpPr txBox="1"/>
          <p:nvPr/>
        </p:nvSpPr>
        <p:spPr>
          <a:xfrm>
            <a:off x="0" y="6357958"/>
            <a:ext cx="8659743" cy="338554"/>
          </a:xfrm>
          <a:prstGeom prst="rect">
            <a:avLst/>
          </a:prstGeom>
          <a:noFill/>
        </p:spPr>
        <p:txBody>
          <a:bodyPr wrap="none" rtlCol="0">
            <a:spAutoFit/>
          </a:bodyPr>
          <a:lstStyle/>
          <a:p>
            <a:r>
              <a:rPr lang="en-US" altLang="zh-CN" sz="1600" dirty="0" smtClean="0">
                <a:hlinkClick r:id="rId3"/>
              </a:rPr>
              <a:t>http://www.cnca.gov.cn/bsdt/ywzl/qzxcprz/ssgz_1104/201512/t20151209_50221.shtml</a:t>
            </a:r>
            <a:endParaRPr lang="zh-CN" altLang="en-US" sz="1600" dirty="0"/>
          </a:p>
        </p:txBody>
      </p:sp>
      <p:sp>
        <p:nvSpPr>
          <p:cNvPr id="6" name="TextBox 5"/>
          <p:cNvSpPr txBox="1"/>
          <p:nvPr/>
        </p:nvSpPr>
        <p:spPr>
          <a:xfrm>
            <a:off x="357158" y="1285860"/>
            <a:ext cx="1285884" cy="2585323"/>
          </a:xfrm>
          <a:prstGeom prst="rect">
            <a:avLst/>
          </a:prstGeom>
          <a:noFill/>
        </p:spPr>
        <p:txBody>
          <a:bodyPr wrap="square" rtlCol="0">
            <a:spAutoFit/>
          </a:bodyPr>
          <a:lstStyle/>
          <a:p>
            <a:r>
              <a:rPr lang="zh-CN" altLang="en-US" dirty="0" smtClean="0"/>
              <a:t>境外电视网络接收设备属于音视频播放及处理设备，属于需强制认证目录的范围。</a:t>
            </a:r>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428596" y="857232"/>
            <a:ext cx="8247063" cy="4991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4294967295"/>
          </p:nvPr>
        </p:nvSpPr>
        <p:spPr>
          <a:xfrm>
            <a:off x="6357950" y="6648475"/>
            <a:ext cx="2900354" cy="352425"/>
          </a:xfrm>
          <a:prstGeom prst="rect">
            <a:avLst/>
          </a:prstGeom>
        </p:spPr>
        <p:txBody>
          <a:bodyPr/>
          <a:lstStyle/>
          <a:p>
            <a:r>
              <a:rPr lang="zh-CN" altLang="en-US" smtClean="0">
                <a:solidFill>
                  <a:srgbClr val="002060"/>
                </a:solidFill>
                <a:latin typeface="楷体" pitchFamily="49" charset="-122"/>
                <a:ea typeface="楷体" pitchFamily="49" charset="-122"/>
              </a:rPr>
              <a:t>江苏省新闻出版广电局传媒处  卢晓珣</a:t>
            </a:r>
            <a:endParaRPr lang="en-US" altLang="zh-CN" dirty="0">
              <a:solidFill>
                <a:srgbClr val="002060"/>
              </a:solidFill>
              <a:latin typeface="楷体" pitchFamily="49" charset="-122"/>
              <a:ea typeface="楷体" pitchFamily="49" charset="-122"/>
            </a:endParaRPr>
          </a:p>
        </p:txBody>
      </p:sp>
      <p:pic>
        <p:nvPicPr>
          <p:cNvPr id="1026" name="Picture 2"/>
          <p:cNvPicPr>
            <a:picLocks noChangeAspect="1" noChangeArrowheads="1"/>
          </p:cNvPicPr>
          <p:nvPr/>
        </p:nvPicPr>
        <p:blipFill>
          <a:blip r:embed="rId2"/>
          <a:srcRect/>
          <a:stretch>
            <a:fillRect/>
          </a:stretch>
        </p:blipFill>
        <p:spPr bwMode="auto">
          <a:xfrm>
            <a:off x="2571736" y="214290"/>
            <a:ext cx="3786214" cy="2227632"/>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1" y="2496811"/>
            <a:ext cx="4572000" cy="4146899"/>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4747176" y="3429000"/>
            <a:ext cx="4315750" cy="25003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en-US" altLang="zh-CN" sz="2400" dirty="0" smtClean="0">
                <a:latin typeface="宋体" pitchFamily="2" charset="-122"/>
                <a:ea typeface="宋体" pitchFamily="2" charset="-122"/>
              </a:rPr>
              <a:t>《</a:t>
            </a:r>
            <a:r>
              <a:rPr lang="zh-CN" altLang="en-US" sz="2400" dirty="0" smtClean="0">
                <a:latin typeface="宋体" pitchFamily="2" charset="-122"/>
                <a:ea typeface="宋体" pitchFamily="2" charset="-122"/>
              </a:rPr>
              <a:t>强制性产品认证管理规定</a:t>
            </a:r>
            <a:r>
              <a:rPr lang="en-US" altLang="zh-CN" sz="2400" dirty="0" smtClean="0">
                <a:latin typeface="宋体" pitchFamily="2" charset="-122"/>
                <a:ea typeface="宋体" pitchFamily="2" charset="-122"/>
              </a:rPr>
              <a:t>》</a:t>
            </a:r>
            <a:r>
              <a:rPr lang="zh-CN" altLang="en-US" sz="2400" dirty="0" smtClean="0">
                <a:latin typeface="宋体" pitchFamily="2" charset="-122"/>
                <a:ea typeface="宋体" pitchFamily="2" charset="-122"/>
              </a:rPr>
              <a:t>（国家质检总局令第</a:t>
            </a:r>
            <a:r>
              <a:rPr lang="en-US" altLang="zh-CN" sz="2400" dirty="0" smtClean="0">
                <a:latin typeface="宋体" pitchFamily="2" charset="-122"/>
                <a:ea typeface="宋体" pitchFamily="2" charset="-122"/>
              </a:rPr>
              <a:t>117</a:t>
            </a:r>
            <a:r>
              <a:rPr lang="zh-CN" altLang="en-US" sz="2400" dirty="0" smtClean="0">
                <a:latin typeface="宋体" pitchFamily="2" charset="-122"/>
                <a:ea typeface="宋体" pitchFamily="2" charset="-122"/>
              </a:rPr>
              <a:t>号）第四十九条：列入目录的产品未经认证，擅自出厂、销售、进口或者在其他经营活动中使用的，由地方质检两局依照</a:t>
            </a:r>
            <a:r>
              <a:rPr lang="en-US" altLang="zh-CN" sz="2400" dirty="0" smtClean="0">
                <a:latin typeface="宋体" pitchFamily="2" charset="-122"/>
                <a:ea typeface="宋体" pitchFamily="2" charset="-122"/>
              </a:rPr>
              <a:t>《</a:t>
            </a:r>
            <a:r>
              <a:rPr lang="zh-CN" altLang="en-US" sz="2400" dirty="0" smtClean="0">
                <a:latin typeface="宋体" pitchFamily="2" charset="-122"/>
                <a:ea typeface="宋体" pitchFamily="2" charset="-122"/>
              </a:rPr>
              <a:t>中华人民共和国认证认可条例</a:t>
            </a:r>
            <a:r>
              <a:rPr lang="en-US" altLang="zh-CN" sz="2400" dirty="0" smtClean="0">
                <a:latin typeface="宋体" pitchFamily="2" charset="-122"/>
                <a:ea typeface="宋体" pitchFamily="2" charset="-122"/>
              </a:rPr>
              <a:t>》</a:t>
            </a:r>
            <a:r>
              <a:rPr lang="zh-CN" altLang="en-US" sz="2400" dirty="0" smtClean="0">
                <a:latin typeface="宋体" pitchFamily="2" charset="-122"/>
                <a:ea typeface="宋体" pitchFamily="2" charset="-122"/>
              </a:rPr>
              <a:t>（国务院令第</a:t>
            </a:r>
            <a:r>
              <a:rPr lang="en-US" altLang="zh-CN" sz="2400" dirty="0" smtClean="0">
                <a:latin typeface="宋体" pitchFamily="2" charset="-122"/>
                <a:ea typeface="宋体" pitchFamily="2" charset="-122"/>
              </a:rPr>
              <a:t>390</a:t>
            </a:r>
            <a:r>
              <a:rPr lang="zh-CN" altLang="en-US" sz="2400" dirty="0" smtClean="0">
                <a:latin typeface="宋体" pitchFamily="2" charset="-122"/>
                <a:ea typeface="宋体" pitchFamily="2" charset="-122"/>
              </a:rPr>
              <a:t>号）第六十七条规定予以处罚。</a:t>
            </a:r>
            <a:endParaRPr lang="en-US" altLang="zh-CN" sz="2400" dirty="0" smtClean="0">
              <a:latin typeface="宋体" pitchFamily="2" charset="-122"/>
              <a:ea typeface="宋体" pitchFamily="2" charset="-122"/>
            </a:endParaRPr>
          </a:p>
          <a:p>
            <a:r>
              <a:rPr lang="en-US" altLang="zh-CN" sz="2400" dirty="0" smtClean="0">
                <a:latin typeface="宋体" pitchFamily="2" charset="-122"/>
                <a:ea typeface="宋体" pitchFamily="2" charset="-122"/>
              </a:rPr>
              <a:t>《</a:t>
            </a:r>
            <a:r>
              <a:rPr lang="zh-CN" altLang="en-US" sz="2400" dirty="0" smtClean="0">
                <a:latin typeface="宋体" pitchFamily="2" charset="-122"/>
                <a:ea typeface="宋体" pitchFamily="2" charset="-122"/>
              </a:rPr>
              <a:t>中华人民共和国认证认可条例</a:t>
            </a:r>
            <a:r>
              <a:rPr lang="en-US" altLang="zh-CN" sz="2400" dirty="0" smtClean="0">
                <a:latin typeface="宋体" pitchFamily="2" charset="-122"/>
                <a:ea typeface="宋体" pitchFamily="2" charset="-122"/>
              </a:rPr>
              <a:t>》</a:t>
            </a:r>
            <a:r>
              <a:rPr lang="zh-CN" altLang="en-US" sz="2400" dirty="0" smtClean="0">
                <a:latin typeface="宋体" pitchFamily="2" charset="-122"/>
                <a:ea typeface="宋体" pitchFamily="2" charset="-122"/>
              </a:rPr>
              <a:t>第六十七条：列入目录的产品未经认证，擅自</a:t>
            </a:r>
            <a:r>
              <a:rPr lang="zh-CN" altLang="en-US" sz="2400" dirty="0" smtClean="0">
                <a:solidFill>
                  <a:srgbClr val="FF0000"/>
                </a:solidFill>
                <a:latin typeface="宋体" pitchFamily="2" charset="-122"/>
                <a:ea typeface="宋体" pitchFamily="2" charset="-122"/>
              </a:rPr>
              <a:t>出厂、销售、进口或者在其他经营活动中使用的，责令改正，处</a:t>
            </a:r>
            <a:r>
              <a:rPr lang="en-US" altLang="zh-CN" sz="2400" dirty="0" smtClean="0">
                <a:solidFill>
                  <a:srgbClr val="FF0000"/>
                </a:solidFill>
                <a:latin typeface="宋体" pitchFamily="2" charset="-122"/>
                <a:ea typeface="宋体" pitchFamily="2" charset="-122"/>
              </a:rPr>
              <a:t>5</a:t>
            </a:r>
            <a:r>
              <a:rPr lang="zh-CN" altLang="en-US" sz="2400" dirty="0" smtClean="0">
                <a:solidFill>
                  <a:srgbClr val="FF0000"/>
                </a:solidFill>
                <a:latin typeface="宋体" pitchFamily="2" charset="-122"/>
                <a:ea typeface="宋体" pitchFamily="2" charset="-122"/>
              </a:rPr>
              <a:t>万元以上</a:t>
            </a:r>
            <a:r>
              <a:rPr lang="en-US" altLang="zh-CN" sz="2400" dirty="0" smtClean="0">
                <a:solidFill>
                  <a:srgbClr val="FF0000"/>
                </a:solidFill>
                <a:latin typeface="宋体" pitchFamily="2" charset="-122"/>
                <a:ea typeface="宋体" pitchFamily="2" charset="-122"/>
              </a:rPr>
              <a:t>20</a:t>
            </a:r>
            <a:r>
              <a:rPr lang="zh-CN" altLang="en-US" sz="2400" dirty="0" smtClean="0">
                <a:solidFill>
                  <a:srgbClr val="FF0000"/>
                </a:solidFill>
                <a:latin typeface="宋体" pitchFamily="2" charset="-122"/>
                <a:ea typeface="宋体" pitchFamily="2" charset="-122"/>
              </a:rPr>
              <a:t>万元以下的罚款，</a:t>
            </a:r>
            <a:r>
              <a:rPr lang="zh-CN" altLang="en-US" sz="2400" dirty="0" smtClean="0">
                <a:latin typeface="宋体" pitchFamily="2" charset="-122"/>
                <a:ea typeface="宋体" pitchFamily="2" charset="-122"/>
              </a:rPr>
              <a:t>有违法所得的，没收违法所得。</a:t>
            </a:r>
          </a:p>
          <a:p>
            <a:endParaRPr lang="zh-CN" altLang="en-US" sz="2400" dirty="0" smtClean="0">
              <a:latin typeface="宋体" pitchFamily="2" charset="-122"/>
              <a:ea typeface="宋体" pitchFamily="2" charset="-122"/>
            </a:endParaRPr>
          </a:p>
          <a:p>
            <a:endParaRPr lang="zh-CN" altLang="en-US" sz="2400" dirty="0">
              <a:latin typeface="宋体" pitchFamily="2" charset="-122"/>
              <a:ea typeface="宋体" pitchFamily="2"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3400" y="1538310"/>
            <a:ext cx="8191500" cy="4533896"/>
          </a:xfrm>
        </p:spPr>
        <p:txBody>
          <a:bodyPr/>
          <a:lstStyle/>
          <a:p>
            <a:r>
              <a:rPr lang="zh-CN" altLang="en-US" dirty="0" smtClean="0"/>
              <a:t>查处传输方和接收方，</a:t>
            </a:r>
            <a:r>
              <a:rPr lang="en-US" altLang="zh-CN" dirty="0" smtClean="0"/>
              <a:t>《</a:t>
            </a:r>
            <a:r>
              <a:rPr lang="zh-CN" altLang="en-US" dirty="0" smtClean="0"/>
              <a:t>江苏省广播电视管理条例</a:t>
            </a:r>
            <a:r>
              <a:rPr lang="en-US" altLang="zh-CN" dirty="0" smtClean="0"/>
              <a:t>》</a:t>
            </a:r>
            <a:r>
              <a:rPr lang="zh-CN" altLang="en-US" dirty="0" smtClean="0"/>
              <a:t>：</a:t>
            </a:r>
            <a:endParaRPr lang="en-US" altLang="zh-CN" dirty="0" smtClean="0"/>
          </a:p>
          <a:p>
            <a:pPr lvl="1"/>
            <a:r>
              <a:rPr lang="zh-CN" altLang="en-US" sz="2200" dirty="0" smtClean="0"/>
              <a:t>第十五条  未经许可，</a:t>
            </a:r>
            <a:r>
              <a:rPr lang="zh-CN" altLang="en-US" sz="2200" u="sng" dirty="0" smtClean="0"/>
              <a:t>任何单位和个人不得通过广播电视传输覆盖网或者其他信息网络接收和传送境外卫星电视节目</a:t>
            </a:r>
            <a:r>
              <a:rPr lang="zh-CN" altLang="en-US" sz="2200" dirty="0" smtClean="0"/>
              <a:t>。</a:t>
            </a:r>
            <a:endParaRPr lang="en-US" altLang="zh-CN" sz="2200" dirty="0" smtClean="0"/>
          </a:p>
          <a:p>
            <a:pPr lvl="1"/>
            <a:r>
              <a:rPr lang="zh-CN" altLang="en-US" sz="2200" dirty="0" smtClean="0"/>
              <a:t>第四十四条</a:t>
            </a:r>
            <a:r>
              <a:rPr lang="en-US" sz="2200" dirty="0" smtClean="0"/>
              <a:t>  </a:t>
            </a:r>
            <a:r>
              <a:rPr lang="zh-CN" altLang="en-US" sz="2200" dirty="0" smtClean="0"/>
              <a:t>违反本条例第十五条第三款规定，未经许可，通过广播电视传输覆盖网或者其他信息网络接收和传送境外卫星电视节目的，由广播电视行政部门责令停止违法活动，给予警告，没收违法所得以及从事违法活动的工具、专用设备，</a:t>
            </a:r>
            <a:r>
              <a:rPr lang="zh-CN" altLang="en-US" sz="2200" u="sng" dirty="0" smtClean="0"/>
              <a:t>可以并处一万元以上二万元以下罚款</a:t>
            </a:r>
            <a:r>
              <a:rPr lang="zh-CN" altLang="en-US" sz="2200" dirty="0" smtClean="0"/>
              <a:t>；情节严重的，由原批准机关吊销相关许可证。</a:t>
            </a:r>
          </a:p>
        </p:txBody>
      </p:sp>
      <p:sp>
        <p:nvSpPr>
          <p:cNvPr id="4" name="TextBox 3"/>
          <p:cNvSpPr txBox="1"/>
          <p:nvPr/>
        </p:nvSpPr>
        <p:spPr>
          <a:xfrm>
            <a:off x="285720" y="571480"/>
            <a:ext cx="8358246" cy="830997"/>
          </a:xfrm>
          <a:prstGeom prst="rect">
            <a:avLst/>
          </a:prstGeom>
          <a:noFill/>
        </p:spPr>
        <p:txBody>
          <a:bodyPr wrap="square" rtlCol="0">
            <a:spAutoFit/>
          </a:bodyPr>
          <a:lstStyle/>
          <a:p>
            <a:pPr marL="0" lvl="1">
              <a:buClr>
                <a:schemeClr val="tx2"/>
              </a:buClr>
            </a:pPr>
            <a:r>
              <a:rPr lang="zh-CN" altLang="en-US" sz="2400" dirty="0" smtClean="0"/>
              <a:t>行政处罚依据：非法使用境外电视网络接收设备、互联网、专网及其他信息网络非法传送境外卫星电视节目。</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3400" y="1895500"/>
            <a:ext cx="8191500" cy="3748078"/>
          </a:xfrm>
        </p:spPr>
        <p:txBody>
          <a:bodyPr/>
          <a:lstStyle/>
          <a:p>
            <a:r>
              <a:rPr lang="en-US" altLang="zh-CN" dirty="0" smtClean="0"/>
              <a:t>《</a:t>
            </a:r>
            <a:r>
              <a:rPr lang="zh-CN" altLang="en-US" dirty="0" smtClean="0"/>
              <a:t>江苏省广播电视管理条例</a:t>
            </a:r>
            <a:r>
              <a:rPr lang="en-US" altLang="zh-CN" dirty="0" smtClean="0"/>
              <a:t>》</a:t>
            </a:r>
            <a:r>
              <a:rPr lang="zh-CN" altLang="en-US" dirty="0" smtClean="0"/>
              <a:t>：</a:t>
            </a:r>
            <a:endParaRPr lang="en-US" altLang="zh-CN" dirty="0" smtClean="0"/>
          </a:p>
          <a:p>
            <a:pPr lvl="1"/>
            <a:r>
              <a:rPr lang="zh-CN" altLang="en-US" sz="2200" dirty="0" smtClean="0"/>
              <a:t>第二十二条 信息网络传播视听节目服务单位不得转播、链接、聚合、集成非法广播电视频道、非法视听节目网站的节目。</a:t>
            </a:r>
            <a:endParaRPr lang="en-US" altLang="zh-CN" sz="2200" dirty="0" smtClean="0"/>
          </a:p>
          <a:p>
            <a:pPr lvl="1"/>
            <a:r>
              <a:rPr lang="zh-CN" altLang="en-US" sz="2200" dirty="0" smtClean="0"/>
              <a:t>第四十八条 违反本条例第二十二条第二款规定，信息网络传播视听节目服务单位转播、链接、聚合、集成非法广播电视频道、非法视听节目网站节目的，由广播电视行政部门责令停止违法活动，给予警告，</a:t>
            </a:r>
            <a:r>
              <a:rPr lang="zh-CN" altLang="en-US" sz="2200" u="sng" dirty="0" smtClean="0"/>
              <a:t>可以并处一万元以上三万元以下罚款</a:t>
            </a:r>
            <a:r>
              <a:rPr lang="zh-CN" altLang="en-US" sz="2200" dirty="0" smtClean="0"/>
              <a:t>；情节严重的，由原批准机关吊销许可证。</a:t>
            </a:r>
            <a:endParaRPr lang="en-US" altLang="zh-CN" sz="2200" dirty="0" smtClean="0"/>
          </a:p>
          <a:p>
            <a:endParaRPr lang="zh-CN" altLang="en-US" dirty="0"/>
          </a:p>
        </p:txBody>
      </p:sp>
      <p:sp>
        <p:nvSpPr>
          <p:cNvPr id="5" name="TextBox 4"/>
          <p:cNvSpPr txBox="1"/>
          <p:nvPr/>
        </p:nvSpPr>
        <p:spPr>
          <a:xfrm>
            <a:off x="285720" y="571480"/>
            <a:ext cx="8001056" cy="1200329"/>
          </a:xfrm>
          <a:prstGeom prst="rect">
            <a:avLst/>
          </a:prstGeom>
          <a:noFill/>
        </p:spPr>
        <p:txBody>
          <a:bodyPr wrap="square" rtlCol="0">
            <a:spAutoFit/>
          </a:bodyPr>
          <a:lstStyle/>
          <a:p>
            <a:pPr marL="0" lvl="1">
              <a:buClr>
                <a:schemeClr val="tx2"/>
              </a:buClr>
            </a:pPr>
            <a:r>
              <a:rPr lang="zh-CN" altLang="en-US" sz="2400" dirty="0" smtClean="0"/>
              <a:t>行政处罚依据：提供境外电视软件下载、频道链接服务，非法播放、链接、聚合、集成非法广播电视频道境外卫星电视节目</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Fan</Template>
  <TotalTime>364</TotalTime>
  <Words>2260</Words>
  <Application>Microsoft Office PowerPoint</Application>
  <PresentationFormat>全屏显示(4:3)</PresentationFormat>
  <Paragraphs>102</Paragraphs>
  <Slides>32</Slides>
  <Notes>5</Notes>
  <HiddenSlides>0</HiddenSlides>
  <MMClips>0</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暗香扑面</vt:lpstr>
      <vt:lpstr>对非法境外电视网络接收设备(软件)的查处和鉴定</vt:lpstr>
      <vt:lpstr>查处非法境外电视网络接收设备(软件）</vt:lpstr>
      <vt:lpstr>非法境外电视网络接收设备基本模式</vt:lpstr>
      <vt:lpstr>PowerPoint 演示文稿</vt:lpstr>
      <vt:lpstr>电视盒形态的非法设备市场价格</vt:lpstr>
      <vt:lpstr>电视盒的直播界面</vt:lpstr>
      <vt:lpstr>PowerPoint 演示文稿</vt:lpstr>
      <vt:lpstr>PC、笔记本端利用境外电视网上直播源收看境外卫视</vt:lpstr>
      <vt:lpstr>PowerPoint 演示文稿</vt:lpstr>
      <vt:lpstr>手机安装软件接收境外卫视介绍</vt:lpstr>
      <vt:lpstr>PowerPoint 演示文稿</vt:lpstr>
      <vt:lpstr>PowerPoint 演示文稿</vt:lpstr>
      <vt:lpstr>不法网站、论坛主要的违规行为</vt:lpstr>
      <vt:lpstr>PowerPoint 演示文稿</vt:lpstr>
      <vt:lpstr>PowerPoint 演示文稿</vt:lpstr>
      <vt:lpstr>对案件线索的发现方法</vt:lpstr>
      <vt:lpstr>PowerPoint 演示文稿</vt:lpstr>
      <vt:lpstr>非法经营罪</vt:lpstr>
      <vt:lpstr>制作、贩卖、传播淫秽物品罪</vt:lpstr>
      <vt:lpstr>危害国家安全罪</vt:lpstr>
      <vt:lpstr>对设备的鉴定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非法境外电视网络接收设备</dc:title>
  <dc:creator>lxx</dc:creator>
  <cp:lastModifiedBy>00000</cp:lastModifiedBy>
  <cp:revision>72</cp:revision>
  <dcterms:created xsi:type="dcterms:W3CDTF">2018-07-27T01:45:13Z</dcterms:created>
  <dcterms:modified xsi:type="dcterms:W3CDTF">2018-08-30T07:24:56Z</dcterms:modified>
</cp:coreProperties>
</file>