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65" r:id="rId2"/>
    <p:sldId id="289" r:id="rId3"/>
    <p:sldId id="290" r:id="rId4"/>
    <p:sldId id="293" r:id="rId5"/>
    <p:sldId id="294" r:id="rId6"/>
    <p:sldId id="291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5742" autoAdjust="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BF572-E304-44A4-9E6D-E1E9F1DFDBBE}" type="datetimeFigureOut">
              <a:rPr lang="zh-CN" altLang="en-US" smtClean="0"/>
              <a:pPr/>
              <a:t>2018/8/21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89086-A9C8-4E65-8E87-4B8A75E5DCF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6B4871-9C1C-4234-BBF6-F5B3C88453E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5800" y="3196686"/>
            <a:ext cx="77724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676401"/>
            <a:ext cx="7772400" cy="1538286"/>
          </a:xfrm>
        </p:spPr>
        <p:txBody>
          <a:bodyPr anchor="b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14686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CBDBF-F80D-4B84-94D1-DB66140FEFBC}" type="datetimeFigureOut">
              <a:rPr lang="zh-CN" altLang="en-US" smtClean="0"/>
              <a:pPr/>
              <a:t>2018/8/21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941FF-9F97-4470-A3B6-E4EAFCAAB4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73152" y="6400800"/>
            <a:ext cx="3200400" cy="283800"/>
          </a:xfrm>
        </p:spPr>
        <p:txBody>
          <a:bodyPr/>
          <a:lstStyle/>
          <a:p>
            <a:fld id="{5A5CBDBF-F80D-4B84-94D1-DB66140FEFBC}" type="datetimeFigureOut">
              <a:rPr lang="zh-CN" altLang="en-US" smtClean="0"/>
              <a:pPr/>
              <a:t>2018/8/21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330952" y="6400800"/>
            <a:ext cx="3733800" cy="283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941FF-9F97-4470-A3B6-E4EAFCAAB4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5800" y="3143248"/>
            <a:ext cx="77724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143248"/>
            <a:ext cx="7772400" cy="1362075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643061"/>
            <a:ext cx="77724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CBDBF-F80D-4B84-94D1-DB66140FEFBC}" type="datetimeFigureOut">
              <a:rPr lang="zh-CN" altLang="en-US" smtClean="0"/>
              <a:pPr/>
              <a:t>2018/8/21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941FF-9F97-4470-A3B6-E4EAFCAAB4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CBDBF-F80D-4B84-94D1-DB66140FEFBC}" type="datetimeFigureOut">
              <a:rPr lang="zh-CN" altLang="en-US" smtClean="0"/>
              <a:pPr/>
              <a:t>2018/8/21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941FF-9F97-4470-A3B6-E4EAFCAAB4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CBDBF-F80D-4B84-94D1-DB66140FEFBC}" type="datetimeFigureOut">
              <a:rPr lang="zh-CN" altLang="en-US" smtClean="0"/>
              <a:pPr/>
              <a:t>2018/8/21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941FF-9F97-4470-A3B6-E4EAFCAAB4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CBDBF-F80D-4B84-94D1-DB66140FEFBC}" type="datetimeFigureOut">
              <a:rPr lang="zh-CN" altLang="en-US" smtClean="0"/>
              <a:pPr/>
              <a:t>2018/8/21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941FF-9F97-4470-A3B6-E4EAFCAAB4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CBDBF-F80D-4B84-94D1-DB66140FEFBC}" type="datetimeFigureOut">
              <a:rPr lang="zh-CN" altLang="en-US" smtClean="0"/>
              <a:pPr/>
              <a:t>2018/8/21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941FF-9F97-4470-A3B6-E4EAFCAAB4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786050" y="1053546"/>
            <a:ext cx="59040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228600"/>
            <a:ext cx="5900752" cy="842946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1142984"/>
            <a:ext cx="5900750" cy="51435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1142984"/>
            <a:ext cx="2257408" cy="5143536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CBDBF-F80D-4B84-94D1-DB66140FEFBC}" type="datetimeFigureOut">
              <a:rPr lang="zh-CN" altLang="en-US" smtClean="0"/>
              <a:pPr/>
              <a:t>2018/8/21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941FF-9F97-4470-A3B6-E4EAFCAAB4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6400800" cy="685800"/>
          </a:xfrm>
        </p:spPr>
        <p:txBody>
          <a:bodyPr anchor="ctr"/>
          <a:lstStyle>
            <a:lvl1pPr algn="l">
              <a:defRPr sz="24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1143000"/>
            <a:ext cx="7223248" cy="3980172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CN" altLang="en-US" smtClean="0"/>
              <a:t>单击图标添加图片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5410200"/>
            <a:ext cx="5657888" cy="804862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CBDBF-F80D-4B84-94D1-DB66140FEFBC}" type="datetimeFigureOut">
              <a:rPr lang="zh-CN" altLang="en-US" smtClean="0"/>
              <a:pPr/>
              <a:t>2018/8/21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941FF-9F97-4470-A3B6-E4EAFCAAB4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CBDBF-F80D-4B84-94D1-DB66140FEFBC}" type="datetimeFigureOut">
              <a:rPr lang="zh-CN" altLang="en-US" smtClean="0"/>
              <a:pPr/>
              <a:t>2018/8/21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941FF-9F97-4470-A3B6-E4EAFCAAB48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74638"/>
            <a:ext cx="1471594" cy="6011882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011882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CBDBF-F80D-4B84-94D1-DB66140FEFBC}" type="datetimeFigureOut">
              <a:rPr lang="zh-CN" altLang="en-US" smtClean="0"/>
              <a:pPr/>
              <a:t>2018/8/21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941FF-9F97-4470-A3B6-E4EAFCAAB4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6678000"/>
            <a:ext cx="9144000" cy="180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68632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3800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5A5CBDBF-F80D-4B84-94D1-DB66140FEFBC}" type="datetimeFigureOut">
              <a:rPr lang="zh-CN" altLang="en-US" smtClean="0"/>
              <a:pPr/>
              <a:t>2018/8/21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3800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3464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 eaLnBrk="1" latinLnBrk="0" hangingPunct="1">
              <a:defRPr kumimoji="0" sz="1100" b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51941FF-9F97-4470-A3B6-E4EAFCAAB48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108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ß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Þ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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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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://www.cnca.gov.cn/bsdt/ywzl/qzxcprz/ssgz_1104/201512/t20151209_50221.s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ca.gov.cn/bsdt/ywzl/qzxcprz/ssgz_1104/201512/t20151209_50221.shtm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4282" y="357166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buClr>
                <a:schemeClr val="tx2"/>
              </a:buClr>
              <a:buFont typeface="Wingdings" pitchFamily="2" charset="2"/>
              <a:buChar char="v"/>
            </a:pPr>
            <a:r>
              <a:rPr lang="zh-CN" altLang="en-US" sz="2400" dirty="0" smtClean="0"/>
              <a:t>行政处罚依据：非法生产、销售境外电视网络接收设备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472" y="1785926"/>
            <a:ext cx="8001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dirty="0" smtClean="0"/>
              <a:t>产品质量是否违法。有无强制认证？</a:t>
            </a:r>
            <a:endParaRPr lang="en-US" altLang="zh-CN" sz="2200" dirty="0" smtClean="0"/>
          </a:p>
          <a:p>
            <a:pPr algn="ctr"/>
            <a:endParaRPr lang="en-US" altLang="zh-CN" sz="2200" b="1" dirty="0" smtClean="0"/>
          </a:p>
          <a:p>
            <a:pPr algn="ctr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中华人民共和国认证认可条例</a:t>
            </a:r>
            <a:r>
              <a:rPr lang="en-US" altLang="zh-CN" sz="2000" b="1" dirty="0" smtClean="0"/>
              <a:t>》</a:t>
            </a:r>
            <a:r>
              <a:rPr lang="zh-CN" altLang="en-US" sz="2000" b="1" dirty="0" smtClean="0"/>
              <a:t>（国务院令第</a:t>
            </a:r>
            <a:r>
              <a:rPr lang="en-US" altLang="zh-CN" sz="2000" b="1" dirty="0" smtClean="0"/>
              <a:t>390</a:t>
            </a:r>
            <a:r>
              <a:rPr lang="zh-CN" altLang="en-US" sz="2000" b="1" dirty="0" smtClean="0"/>
              <a:t>号）</a:t>
            </a:r>
            <a:endParaRPr lang="en-US" altLang="zh-CN" sz="2000" b="1" dirty="0" smtClean="0"/>
          </a:p>
          <a:p>
            <a:pPr algn="ctr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强制性产品认证管理规定</a:t>
            </a:r>
            <a:r>
              <a:rPr lang="en-US" altLang="zh-CN" sz="2000" b="1" dirty="0" smtClean="0"/>
              <a:t>》</a:t>
            </a:r>
            <a:r>
              <a:rPr lang="zh-CN" altLang="en-US" sz="2000" b="1" dirty="0" smtClean="0"/>
              <a:t>（国家质检总局令第</a:t>
            </a:r>
            <a:r>
              <a:rPr lang="en-US" altLang="zh-CN" sz="2000" b="1" dirty="0" smtClean="0"/>
              <a:t>117</a:t>
            </a:r>
            <a:r>
              <a:rPr lang="zh-CN" altLang="en-US" sz="2000" b="1" dirty="0" smtClean="0"/>
              <a:t>号）</a:t>
            </a:r>
            <a:endParaRPr lang="en-US" altLang="zh-CN" sz="2000" b="1" dirty="0" smtClean="0"/>
          </a:p>
          <a:p>
            <a:pPr algn="ctr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无证无照经营查处办法</a:t>
            </a:r>
            <a:r>
              <a:rPr lang="en-US" altLang="zh-CN" sz="2000" b="1" dirty="0" smtClean="0"/>
              <a:t>》</a:t>
            </a:r>
            <a:r>
              <a:rPr lang="zh-CN" altLang="en-US" sz="2000" b="1" dirty="0" smtClean="0"/>
              <a:t>（国务院令第</a:t>
            </a:r>
            <a:r>
              <a:rPr lang="en-US" altLang="zh-CN" sz="2000" b="1" dirty="0" smtClean="0"/>
              <a:t>684</a:t>
            </a:r>
            <a:r>
              <a:rPr lang="zh-CN" altLang="en-US" sz="2000" b="1" dirty="0" smtClean="0"/>
              <a:t>号）</a:t>
            </a:r>
            <a:endParaRPr lang="en-US" altLang="zh-CN" sz="2000" b="1" dirty="0" smtClean="0"/>
          </a:p>
          <a:p>
            <a:pPr marL="0" lvl="1"/>
            <a:endParaRPr lang="zh-CN" alt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11583"/>
          <a:stretch>
            <a:fillRect/>
          </a:stretch>
        </p:blipFill>
        <p:spPr bwMode="auto">
          <a:xfrm>
            <a:off x="0" y="142852"/>
            <a:ext cx="8948767" cy="3271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00438"/>
            <a:ext cx="5214942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57158" y="6286520"/>
            <a:ext cx="8358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hlinkClick r:id="rId4"/>
              </a:rPr>
              <a:t>http://www.cnca.gov.cn/bsdt/ywzl/qzxcprz/ssgz_1104/201512/t20151209_50221.shtml</a:t>
            </a:r>
            <a:endParaRPr lang="zh-CN" altLang="en-US" sz="14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57818" y="3500438"/>
            <a:ext cx="3372800" cy="2520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87314"/>
            <a:ext cx="6072230" cy="6224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6357958"/>
            <a:ext cx="86597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hlinkClick r:id="rId3"/>
              </a:rPr>
              <a:t>http://www.cnca.gov.cn/bsdt/ywzl/qzxcprz/ssgz_1104/201512/t20151209_50221.shtml</a:t>
            </a:r>
            <a:endParaRPr lang="zh-CN" alt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357158" y="1285860"/>
            <a:ext cx="12858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境外电视网络接收设备属于音视频播放及处理设备，属于需强制认证目录的范围。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857232"/>
            <a:ext cx="8247063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6357950" y="6648475"/>
            <a:ext cx="2900354" cy="3524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江苏省新闻出版广电局传媒处  卢晓珣</a:t>
            </a:r>
            <a:endParaRPr lang="en-US" altLang="zh-CN" dirty="0">
              <a:solidFill>
                <a:srgbClr val="00206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14290"/>
            <a:ext cx="3786214" cy="2227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2496811"/>
            <a:ext cx="4572000" cy="4146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47176" y="3429000"/>
            <a:ext cx="431575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 smtClean="0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400" dirty="0" smtClean="0">
                <a:latin typeface="宋体" pitchFamily="2" charset="-122"/>
                <a:ea typeface="宋体" pitchFamily="2" charset="-122"/>
              </a:rPr>
              <a:t>强制性产品认证管理规定</a:t>
            </a:r>
            <a:r>
              <a:rPr lang="en-US" altLang="zh-CN" sz="2400" dirty="0" smtClean="0"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2400" dirty="0" smtClean="0">
                <a:latin typeface="宋体" pitchFamily="2" charset="-122"/>
                <a:ea typeface="宋体" pitchFamily="2" charset="-122"/>
              </a:rPr>
              <a:t>（国家质检总局令第</a:t>
            </a:r>
            <a:r>
              <a:rPr lang="en-US" altLang="zh-CN" sz="2400" dirty="0" smtClean="0">
                <a:latin typeface="宋体" pitchFamily="2" charset="-122"/>
                <a:ea typeface="宋体" pitchFamily="2" charset="-122"/>
              </a:rPr>
              <a:t>117</a:t>
            </a:r>
            <a:r>
              <a:rPr lang="zh-CN" altLang="en-US" sz="2400" dirty="0" smtClean="0">
                <a:latin typeface="宋体" pitchFamily="2" charset="-122"/>
                <a:ea typeface="宋体" pitchFamily="2" charset="-122"/>
              </a:rPr>
              <a:t>号）第四十九条：列入目录的产品未经认证，擅自出厂、销售、进口或者在其他经营活动中使用的，由地方质检两局依照</a:t>
            </a:r>
            <a:r>
              <a:rPr lang="en-US" altLang="zh-CN" sz="2400" dirty="0" smtClean="0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400" dirty="0" smtClean="0">
                <a:latin typeface="宋体" pitchFamily="2" charset="-122"/>
                <a:ea typeface="宋体" pitchFamily="2" charset="-122"/>
              </a:rPr>
              <a:t>中华人民共和国认证认可条例</a:t>
            </a:r>
            <a:r>
              <a:rPr lang="en-US" altLang="zh-CN" sz="2400" dirty="0" smtClean="0"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2400" dirty="0" smtClean="0">
                <a:latin typeface="宋体" pitchFamily="2" charset="-122"/>
                <a:ea typeface="宋体" pitchFamily="2" charset="-122"/>
              </a:rPr>
              <a:t>（国务院令第</a:t>
            </a:r>
            <a:r>
              <a:rPr lang="en-US" altLang="zh-CN" sz="2400" dirty="0" smtClean="0">
                <a:latin typeface="宋体" pitchFamily="2" charset="-122"/>
                <a:ea typeface="宋体" pitchFamily="2" charset="-122"/>
              </a:rPr>
              <a:t>390</a:t>
            </a:r>
            <a:r>
              <a:rPr lang="zh-CN" altLang="en-US" sz="2400" dirty="0" smtClean="0">
                <a:latin typeface="宋体" pitchFamily="2" charset="-122"/>
                <a:ea typeface="宋体" pitchFamily="2" charset="-122"/>
              </a:rPr>
              <a:t>号）第六十七条规定予以处罚。</a:t>
            </a:r>
            <a:endParaRPr lang="en-US" altLang="zh-CN" sz="2400" dirty="0" smtClean="0">
              <a:latin typeface="宋体" pitchFamily="2" charset="-122"/>
              <a:ea typeface="宋体" pitchFamily="2" charset="-122"/>
            </a:endParaRPr>
          </a:p>
          <a:p>
            <a:r>
              <a:rPr lang="en-US" altLang="zh-CN" sz="2400" dirty="0" smtClean="0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400" dirty="0" smtClean="0">
                <a:latin typeface="宋体" pitchFamily="2" charset="-122"/>
                <a:ea typeface="宋体" pitchFamily="2" charset="-122"/>
              </a:rPr>
              <a:t>中华人民共和国认证认可条例</a:t>
            </a:r>
            <a:r>
              <a:rPr lang="en-US" altLang="zh-CN" sz="2400" dirty="0" smtClean="0"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2400" dirty="0" smtClean="0">
                <a:latin typeface="宋体" pitchFamily="2" charset="-122"/>
                <a:ea typeface="宋体" pitchFamily="2" charset="-122"/>
              </a:rPr>
              <a:t>第六十七条：列入目录的产品未经认证，擅自</a:t>
            </a:r>
            <a:r>
              <a:rPr lang="zh-CN" altLang="en-US" sz="2400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出厂、销售、进口或者在其他经营活动中使用的，责令改正，处</a:t>
            </a:r>
            <a:r>
              <a:rPr lang="en-US" altLang="zh-CN" sz="2400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5</a:t>
            </a:r>
            <a:r>
              <a:rPr lang="zh-CN" altLang="en-US" sz="2400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万元以上</a:t>
            </a:r>
            <a:r>
              <a:rPr lang="en-US" altLang="zh-CN" sz="2400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20</a:t>
            </a:r>
            <a:r>
              <a:rPr lang="zh-CN" altLang="en-US" sz="2400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万元以下的罚款，</a:t>
            </a:r>
            <a:r>
              <a:rPr lang="zh-CN" altLang="en-US" sz="2400" dirty="0" smtClean="0">
                <a:latin typeface="宋体" pitchFamily="2" charset="-122"/>
                <a:ea typeface="宋体" pitchFamily="2" charset="-122"/>
              </a:rPr>
              <a:t>有违法所得的，没收违法所得。</a:t>
            </a:r>
          </a:p>
          <a:p>
            <a:endParaRPr lang="zh-CN" altLang="en-US" sz="2400" dirty="0" smtClean="0">
              <a:latin typeface="宋体" pitchFamily="2" charset="-122"/>
              <a:ea typeface="宋体" pitchFamily="2" charset="-122"/>
            </a:endParaRPr>
          </a:p>
          <a:p>
            <a:endParaRPr lang="zh-CN" altLang="en-US" sz="2400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暗香扑面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352</TotalTime>
  <Words>216</Words>
  <Application>Microsoft Office PowerPoint</Application>
  <PresentationFormat>全屏显示(4:3)</PresentationFormat>
  <Paragraphs>13</Paragraphs>
  <Slides>6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暗香扑面</vt:lpstr>
      <vt:lpstr>幻灯片 1</vt:lpstr>
      <vt:lpstr>幻灯片 2</vt:lpstr>
      <vt:lpstr>幻灯片 3</vt:lpstr>
      <vt:lpstr>幻灯片 4</vt:lpstr>
      <vt:lpstr>幻灯片 5</vt:lpstr>
      <vt:lpstr>幻灯片 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非法境外电视网络接收设备</dc:title>
  <dc:creator>lxx</dc:creator>
  <cp:lastModifiedBy>lxx</cp:lastModifiedBy>
  <cp:revision>68</cp:revision>
  <dcterms:created xsi:type="dcterms:W3CDTF">2018-07-27T01:45:13Z</dcterms:created>
  <dcterms:modified xsi:type="dcterms:W3CDTF">2018-08-21T04:24:00Z</dcterms:modified>
</cp:coreProperties>
</file>